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2" r:id="rId8"/>
    <p:sldId id="264" r:id="rId9"/>
    <p:sldId id="265" r:id="rId10"/>
    <p:sldId id="261" r:id="rId11"/>
    <p:sldId id="274" r:id="rId12"/>
    <p:sldId id="275" r:id="rId13"/>
    <p:sldId id="266" r:id="rId14"/>
    <p:sldId id="267" r:id="rId15"/>
    <p:sldId id="268" r:id="rId16"/>
    <p:sldId id="269" r:id="rId17"/>
    <p:sldId id="282" r:id="rId18"/>
    <p:sldId id="277" r:id="rId19"/>
    <p:sldId id="272" r:id="rId20"/>
    <p:sldId id="273" r:id="rId21"/>
    <p:sldId id="276" r:id="rId22"/>
    <p:sldId id="278" r:id="rId23"/>
    <p:sldId id="279" r:id="rId24"/>
    <p:sldId id="271" r:id="rId25"/>
    <p:sldId id="281"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4" d="100"/>
          <a:sy n="84"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20/12/2022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‹N›</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a tutti, siamo il gruppo C09 e siamo qui per presentarvi il nostro progetto Green Leaf – Leaf for World, Leaf for Life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263327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passo la parola alla mia collega Michela.</a:t>
            </a:r>
          </a:p>
          <a:p>
            <a:r>
              <a:rPr lang="it-IT" dirty="0"/>
              <a:t>In questa slide si analizza il sistema proposto, l’activity </a:t>
            </a:r>
            <a:r>
              <a:rPr lang="it-IT" dirty="0" err="1"/>
              <a:t>diagram</a:t>
            </a:r>
            <a:r>
              <a:rPr lang="it-IT" dirty="0"/>
              <a:t>…   (Operatore: figura </a:t>
            </a:r>
            <a:r>
              <a:rPr lang="it-IT" u="sng" dirty="0"/>
              <a:t>addetta</a:t>
            </a:r>
            <a:r>
              <a:rPr lang="it-IT" dirty="0"/>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10</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il Sequence Diagram associato all’activity </a:t>
            </a:r>
            <a:r>
              <a:rPr lang="it-IT" dirty="0" err="1"/>
              <a:t>diagram</a:t>
            </a:r>
            <a:r>
              <a:rPr lang="it-IT" dirty="0"/>
              <a:t>, sono stati </a:t>
            </a:r>
            <a:r>
              <a:rPr lang="it-IT" dirty="0" err="1"/>
              <a:t>indivituati</a:t>
            </a:r>
            <a:r>
              <a:rPr lang="it-IT" dirty="0"/>
              <a:t> gli oggetti </a:t>
            </a:r>
            <a:r>
              <a:rPr lang="it-IT" dirty="0" err="1"/>
              <a:t>boundary</a:t>
            </a:r>
            <a:r>
              <a:rPr lang="it-IT" dirty="0"/>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16</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di essi sono stati ripresi nei design goals</a:t>
            </a:r>
          </a:p>
        </p:txBody>
      </p:sp>
      <p:sp>
        <p:nvSpPr>
          <p:cNvPr id="4" name="Segnaposto numero diapositiva 3"/>
          <p:cNvSpPr>
            <a:spLocks noGrp="1"/>
          </p:cNvSpPr>
          <p:nvPr>
            <p:ph type="sldNum" sz="quarter" idx="5"/>
          </p:nvPr>
        </p:nvSpPr>
        <p:spPr/>
        <p:txBody>
          <a:bodyPr/>
          <a:lstStyle/>
          <a:p>
            <a:fld id="{E8C18BCD-3777-467B-A860-D947383A7154}" type="slidenum">
              <a:rPr lang="it-IT" smtClean="0"/>
              <a:t>17</a:t>
            </a:fld>
            <a:endParaRPr lang="it-IT"/>
          </a:p>
        </p:txBody>
      </p:sp>
    </p:spTree>
    <p:extLst>
      <p:ext uri="{BB962C8B-B14F-4D97-AF65-F5344CB8AC3E}">
        <p14:creationId xmlns:p14="http://schemas.microsoft.com/office/powerpoint/2010/main" val="176607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infine questi sono i test case relativi a «Seleziona un albero», di cui 3 sono di insuccesso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18</a:t>
            </a:fld>
            <a:endParaRPr lang="it-IT"/>
          </a:p>
        </p:txBody>
      </p:sp>
    </p:spTree>
    <p:extLst>
      <p:ext uri="{BB962C8B-B14F-4D97-AF65-F5344CB8AC3E}">
        <p14:creationId xmlns:p14="http://schemas.microsoft.com/office/powerpoint/2010/main" val="384622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19</a:t>
            </a:fld>
            <a:endParaRPr lang="it-IT"/>
          </a:p>
        </p:txBody>
      </p:sp>
    </p:spTree>
    <p:extLst>
      <p:ext uri="{BB962C8B-B14F-4D97-AF65-F5344CB8AC3E}">
        <p14:creationId xmlns:p14="http://schemas.microsoft.com/office/powerpoint/2010/main" val="261762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 dal </a:t>
            </a:r>
            <a:r>
              <a:rPr lang="it-IT" dirty="0" err="1"/>
              <a:t>tree-tier</a:t>
            </a:r>
            <a:r>
              <a:rPr lang="it-IT" dirty="0"/>
              <a:t> (</a:t>
            </a:r>
            <a:r>
              <a:rPr lang="it-IT" dirty="0" err="1"/>
              <a:t>presentation</a:t>
            </a:r>
            <a:r>
              <a:rPr lang="it-IT" dirty="0"/>
              <a:t>, application, storage)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20</a:t>
            </a:fld>
            <a:endParaRPr lang="it-IT"/>
          </a:p>
        </p:txBody>
      </p:sp>
    </p:spTree>
    <p:extLst>
      <p:ext uri="{BB962C8B-B14F-4D97-AF65-F5344CB8AC3E}">
        <p14:creationId xmlns:p14="http://schemas.microsoft.com/office/powerpoint/2010/main" val="408700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individuato alcune parole chiave riguardo il lavoro da noi svolto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23</a:t>
            </a:fld>
            <a:endParaRPr lang="it-IT"/>
          </a:p>
        </p:txBody>
      </p:sp>
    </p:spTree>
    <p:extLst>
      <p:ext uri="{BB962C8B-B14F-4D97-AF65-F5344CB8AC3E}">
        <p14:creationId xmlns:p14="http://schemas.microsoft.com/office/powerpoint/2010/main" val="165665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 a me oggi ci sono i nostri PM, e i membri del team che stanno partecipando allo sviluppo del progetto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1388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Deforestazione, biodiversità a rischio, cambiamenti climatici ed effetto serra, sono solo alcune realtà che coinvolgono il nostro pianeta. </a:t>
            </a:r>
          </a:p>
          <a:p>
            <a:r>
              <a:rPr lang="it-IT" b="0" i="0" dirty="0">
                <a:effectLst/>
                <a:latin typeface="Arial" panose="020B0604020202020204" pitchFamily="34" charset="0"/>
              </a:rPr>
              <a:t>L’AEA ha commissionato il sistema Green Leaf al fine di sensibilizzare l’utente attraverso una semplice funzionalità di adozione di un albero.</a:t>
            </a:r>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Analizziamo nel dettaglio il flusso degli eventi visti nello scenario attraverso lo Use Case</a:t>
            </a:r>
          </a:p>
        </p:txBody>
      </p:sp>
      <p:sp>
        <p:nvSpPr>
          <p:cNvPr id="4" name="Segnaposto numero diapositiva 3"/>
          <p:cNvSpPr>
            <a:spLocks noGrp="1"/>
          </p:cNvSpPr>
          <p:nvPr>
            <p:ph type="sldNum" sz="quarter" idx="5"/>
          </p:nvPr>
        </p:nvSpPr>
        <p:spPr/>
        <p:txBody>
          <a:bodyPr/>
          <a:lstStyle/>
          <a:p>
            <a:fld id="{E8C18BCD-3777-467B-A860-D947383A7154}" type="slidenum">
              <a:rPr lang="it-IT" smtClean="0"/>
              <a:t>9</a:t>
            </a:fld>
            <a:endParaRPr lang="it-IT"/>
          </a:p>
        </p:txBody>
      </p:sp>
    </p:spTree>
    <p:extLst>
      <p:ext uri="{BB962C8B-B14F-4D97-AF65-F5344CB8AC3E}">
        <p14:creationId xmlns:p14="http://schemas.microsoft.com/office/powerpoint/2010/main" val="112262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‹N›</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1223945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Sistema proposto</a:t>
            </a:r>
            <a:endParaRPr lang="it-IT" sz="3200" dirty="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dirty="0">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40236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dirty="0">
                <a:ln/>
                <a:solidFill>
                  <a:schemeClr val="bg1"/>
                </a:solidFill>
                <a:latin typeface="Montserrat Black" pitchFamily="2" charset="0"/>
              </a:rPr>
              <a:t>Sequence Diagram</a:t>
            </a:r>
            <a:endParaRPr lang="it-IT" sz="3200" dirty="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38353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dirty="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140431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84743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6542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12404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Requisiti non funzionali</a:t>
            </a:r>
            <a:endParaRPr lang="it-IT" sz="2800" dirty="0">
              <a:latin typeface="Montserrat Black" pitchFamily="2" charset="0"/>
            </a:endParaRPr>
          </a:p>
        </p:txBody>
      </p:sp>
    </p:spTree>
    <p:extLst>
      <p:ext uri="{BB962C8B-B14F-4D97-AF65-F5344CB8AC3E}">
        <p14:creationId xmlns:p14="http://schemas.microsoft.com/office/powerpoint/2010/main" val="7440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pianta, palma, foglia, filetto&#10;&#10;Descrizione generata automaticamente">
            <a:extLst>
              <a:ext uri="{FF2B5EF4-FFF2-40B4-BE49-F238E27FC236}">
                <a16:creationId xmlns:a16="http://schemas.microsoft.com/office/drawing/2014/main" id="{8AA67DA8-19E2-7925-5570-245575177552}"/>
              </a:ext>
            </a:extLst>
          </p:cNvPr>
          <p:cNvPicPr>
            <a:picLocks noChangeAspect="1"/>
          </p:cNvPicPr>
          <p:nvPr/>
        </p:nvPicPr>
        <p:blipFill>
          <a:blip r:embed="rId3"/>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890EA16A-A66E-560F-B6F1-52464341EDFC}"/>
              </a:ext>
            </a:extLst>
          </p:cNvPr>
          <p:cNvPicPr>
            <a:picLocks noChangeAspect="1"/>
          </p:cNvPicPr>
          <p:nvPr/>
        </p:nvPicPr>
        <p:blipFill>
          <a:blip r:embed="rId4"/>
          <a:stretch>
            <a:fillRect/>
          </a:stretch>
        </p:blipFill>
        <p:spPr>
          <a:xfrm>
            <a:off x="2114849" y="2151585"/>
            <a:ext cx="7962301" cy="1940054"/>
          </a:xfrm>
          <a:prstGeom prst="rect">
            <a:avLst/>
          </a:prstGeom>
        </p:spPr>
      </p:pic>
      <p:pic>
        <p:nvPicPr>
          <p:cNvPr id="7" name="Immagine 6">
            <a:extLst>
              <a:ext uri="{FF2B5EF4-FFF2-40B4-BE49-F238E27FC236}">
                <a16:creationId xmlns:a16="http://schemas.microsoft.com/office/drawing/2014/main" id="{9E351295-649B-30ED-434C-F326E0481900}"/>
              </a:ext>
            </a:extLst>
          </p:cNvPr>
          <p:cNvPicPr>
            <a:picLocks noChangeAspect="1"/>
          </p:cNvPicPr>
          <p:nvPr/>
        </p:nvPicPr>
        <p:blipFill>
          <a:blip r:embed="rId5"/>
          <a:stretch>
            <a:fillRect/>
          </a:stretch>
        </p:blipFill>
        <p:spPr>
          <a:xfrm>
            <a:off x="2114849" y="4309413"/>
            <a:ext cx="7962301" cy="1239700"/>
          </a:xfrm>
          <a:prstGeom prst="rect">
            <a:avLst/>
          </a:prstGeom>
        </p:spPr>
      </p:pic>
      <p:sp>
        <p:nvSpPr>
          <p:cNvPr id="8" name="CasellaDiTesto 7">
            <a:extLst>
              <a:ext uri="{FF2B5EF4-FFF2-40B4-BE49-F238E27FC236}">
                <a16:creationId xmlns:a16="http://schemas.microsoft.com/office/drawing/2014/main" id="{BF9437C0-EE50-891C-0A96-31ACCC2F4832}"/>
              </a:ext>
            </a:extLst>
          </p:cNvPr>
          <p:cNvSpPr txBox="1"/>
          <p:nvPr/>
        </p:nvSpPr>
        <p:spPr>
          <a:xfrm>
            <a:off x="3100829" y="855355"/>
            <a:ext cx="5990339" cy="523220"/>
          </a:xfrm>
          <a:prstGeom prst="rect">
            <a:avLst/>
          </a:prstGeom>
          <a:noFill/>
        </p:spPr>
        <p:txBody>
          <a:bodyPr wrap="square">
            <a:spAutoFit/>
          </a:bodyPr>
          <a:lstStyle/>
          <a:p>
            <a:pPr algn="ctr"/>
            <a:r>
              <a:rPr lang="it-IT" sz="2800" dirty="0">
                <a:ln/>
                <a:solidFill>
                  <a:schemeClr val="bg1"/>
                </a:solidFill>
                <a:latin typeface="Montserrat Black" pitchFamily="2" charset="0"/>
              </a:rPr>
              <a:t>Design Goals</a:t>
            </a:r>
            <a:endParaRPr lang="it-IT" sz="2800" dirty="0">
              <a:solidFill>
                <a:schemeClr val="bg1"/>
              </a:solidFill>
              <a:latin typeface="Montserrat Black" pitchFamily="2" charset="0"/>
            </a:endParaRPr>
          </a:p>
        </p:txBody>
      </p:sp>
    </p:spTree>
    <p:extLst>
      <p:ext uri="{BB962C8B-B14F-4D97-AF65-F5344CB8AC3E}">
        <p14:creationId xmlns:p14="http://schemas.microsoft.com/office/powerpoint/2010/main" val="28134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Test Case</a:t>
            </a:r>
            <a:endParaRPr lang="it-IT" sz="2800" dirty="0">
              <a:latin typeface="Montserrat Black" pitchFamily="2" charset="0"/>
            </a:endParaRPr>
          </a:p>
        </p:txBody>
      </p:sp>
    </p:spTree>
    <p:extLst>
      <p:ext uri="{BB962C8B-B14F-4D97-AF65-F5344CB8AC3E}">
        <p14:creationId xmlns:p14="http://schemas.microsoft.com/office/powerpoint/2010/main" val="194695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9CC9EF4-B05A-2380-7430-9B337F40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 y="656523"/>
            <a:ext cx="11531600" cy="5544954"/>
          </a:xfrm>
          <a:prstGeom prst="rect">
            <a:avLst/>
          </a:prstGeom>
        </p:spPr>
      </p:pic>
      <p:sp>
        <p:nvSpPr>
          <p:cNvPr id="5" name="CasellaDiTesto 4">
            <a:extLst>
              <a:ext uri="{FF2B5EF4-FFF2-40B4-BE49-F238E27FC236}">
                <a16:creationId xmlns:a16="http://schemas.microsoft.com/office/drawing/2014/main" id="{6AF350D6-5271-7D55-F94B-DEFB48282398}"/>
              </a:ext>
            </a:extLst>
          </p:cNvPr>
          <p:cNvSpPr txBox="1"/>
          <p:nvPr/>
        </p:nvSpPr>
        <p:spPr>
          <a:xfrm>
            <a:off x="0" y="87123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Class Diagram</a:t>
            </a:r>
            <a:endParaRPr lang="it-IT" sz="2800" dirty="0">
              <a:latin typeface="Montserrat Black" pitchFamily="2" charset="0"/>
            </a:endParaRPr>
          </a:p>
        </p:txBody>
      </p:sp>
      <p:pic>
        <p:nvPicPr>
          <p:cNvPr id="6" name="Elemento grafico 5" descr="Scena di foresta contorno">
            <a:extLst>
              <a:ext uri="{FF2B5EF4-FFF2-40B4-BE49-F238E27FC236}">
                <a16:creationId xmlns:a16="http://schemas.microsoft.com/office/drawing/2014/main" id="{05CA7602-C1E7-31DB-89FD-EDC24CB345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0629" y="96520"/>
            <a:ext cx="914400" cy="914400"/>
          </a:xfrm>
          <a:prstGeom prst="rect">
            <a:avLst/>
          </a:prstGeom>
        </p:spPr>
      </p:pic>
      <p:pic>
        <p:nvPicPr>
          <p:cNvPr id="7" name="Elemento grafico 6" descr="Scena di foresta contorno">
            <a:extLst>
              <a:ext uri="{FF2B5EF4-FFF2-40B4-BE49-F238E27FC236}">
                <a16:creationId xmlns:a16="http://schemas.microsoft.com/office/drawing/2014/main" id="{14FDA830-2699-B4B6-B61C-807382F5E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580629" y="1328430"/>
            <a:ext cx="914400" cy="914400"/>
          </a:xfrm>
          <a:prstGeom prst="rect">
            <a:avLst/>
          </a:prstGeom>
        </p:spPr>
      </p:pic>
    </p:spTree>
    <p:extLst>
      <p:ext uri="{BB962C8B-B14F-4D97-AF65-F5344CB8AC3E}">
        <p14:creationId xmlns:p14="http://schemas.microsoft.com/office/powerpoint/2010/main" val="17972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4D089A4-7C0C-DA7E-073E-39C6C967EF82}"/>
              </a:ext>
            </a:extLst>
          </p:cNvPr>
          <p:cNvSpPr/>
          <p:nvPr/>
        </p:nvSpPr>
        <p:spPr>
          <a:xfrm>
            <a:off x="0" y="1399032"/>
            <a:ext cx="12192000" cy="5458968"/>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F396E321-8176-4C04-B631-2071A417E645}"/>
              </a:ext>
            </a:extLst>
          </p:cNvPr>
          <p:cNvSpPr/>
          <p:nvPr/>
        </p:nvSpPr>
        <p:spPr>
          <a:xfrm>
            <a:off x="5065857" y="517633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BA763C5B-4A57-4603-7481-A3D076A90324}"/>
              </a:ext>
            </a:extLst>
          </p:cNvPr>
          <p:cNvSpPr/>
          <p:nvPr/>
        </p:nvSpPr>
        <p:spPr>
          <a:xfrm>
            <a:off x="2779594" y="5166898"/>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2" name="Rettangolo 21">
            <a:extLst>
              <a:ext uri="{FF2B5EF4-FFF2-40B4-BE49-F238E27FC236}">
                <a16:creationId xmlns:a16="http://schemas.microsoft.com/office/drawing/2014/main" id="{B3860A0B-ADFF-ED36-695F-D2AAA5BD1BEF}"/>
              </a:ext>
            </a:extLst>
          </p:cNvPr>
          <p:cNvSpPr/>
          <p:nvPr/>
        </p:nvSpPr>
        <p:spPr>
          <a:xfrm>
            <a:off x="7341556" y="513176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20">
            <a:extLst>
              <a:ext uri="{FF2B5EF4-FFF2-40B4-BE49-F238E27FC236}">
                <a16:creationId xmlns:a16="http://schemas.microsoft.com/office/drawing/2014/main" id="{7389F1C1-CA5F-EC4C-77C5-5C7BF985E0A5}"/>
              </a:ext>
            </a:extLst>
          </p:cNvPr>
          <p:cNvSpPr/>
          <p:nvPr/>
        </p:nvSpPr>
        <p:spPr>
          <a:xfrm>
            <a:off x="9617255" y="509678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19">
            <a:extLst>
              <a:ext uri="{FF2B5EF4-FFF2-40B4-BE49-F238E27FC236}">
                <a16:creationId xmlns:a16="http://schemas.microsoft.com/office/drawing/2014/main" id="{A9D937F7-573B-616F-F1CA-934E2F85D814}"/>
              </a:ext>
            </a:extLst>
          </p:cNvPr>
          <p:cNvSpPr/>
          <p:nvPr/>
        </p:nvSpPr>
        <p:spPr>
          <a:xfrm>
            <a:off x="547043" y="5182200"/>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5" name="Ovale 14">
            <a:extLst>
              <a:ext uri="{FF2B5EF4-FFF2-40B4-BE49-F238E27FC236}">
                <a16:creationId xmlns:a16="http://schemas.microsoft.com/office/drawing/2014/main" id="{CF8E0F3B-7977-09DF-5CAF-A9712D075D60}"/>
              </a:ext>
            </a:extLst>
          </p:cNvPr>
          <p:cNvSpPr/>
          <p:nvPr/>
        </p:nvSpPr>
        <p:spPr>
          <a:xfrm>
            <a:off x="9564717" y="400132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Ovale 13">
            <a:extLst>
              <a:ext uri="{FF2B5EF4-FFF2-40B4-BE49-F238E27FC236}">
                <a16:creationId xmlns:a16="http://schemas.microsoft.com/office/drawing/2014/main" id="{47D4960B-17F4-2F96-41B8-2B56EE7B3E2B}"/>
              </a:ext>
            </a:extLst>
          </p:cNvPr>
          <p:cNvSpPr/>
          <p:nvPr/>
        </p:nvSpPr>
        <p:spPr>
          <a:xfrm>
            <a:off x="517844" y="4076576"/>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Ovale 15">
            <a:extLst>
              <a:ext uri="{FF2B5EF4-FFF2-40B4-BE49-F238E27FC236}">
                <a16:creationId xmlns:a16="http://schemas.microsoft.com/office/drawing/2014/main" id="{88BD33E9-600C-84A2-5D51-E8CB729C2261}"/>
              </a:ext>
            </a:extLst>
          </p:cNvPr>
          <p:cNvSpPr/>
          <p:nvPr/>
        </p:nvSpPr>
        <p:spPr>
          <a:xfrm>
            <a:off x="7312356" y="405202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Ovale 16">
            <a:extLst>
              <a:ext uri="{FF2B5EF4-FFF2-40B4-BE49-F238E27FC236}">
                <a16:creationId xmlns:a16="http://schemas.microsoft.com/office/drawing/2014/main" id="{A8AB5342-E033-75CE-0A0E-83550C025BBD}"/>
              </a:ext>
            </a:extLst>
          </p:cNvPr>
          <p:cNvSpPr/>
          <p:nvPr/>
        </p:nvSpPr>
        <p:spPr>
          <a:xfrm>
            <a:off x="2750394" y="412597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Ovale 17">
            <a:extLst>
              <a:ext uri="{FF2B5EF4-FFF2-40B4-BE49-F238E27FC236}">
                <a16:creationId xmlns:a16="http://schemas.microsoft.com/office/drawing/2014/main" id="{ABEC2A10-67F1-9434-35E0-162D7A51CA80}"/>
              </a:ext>
            </a:extLst>
          </p:cNvPr>
          <p:cNvSpPr/>
          <p:nvPr/>
        </p:nvSpPr>
        <p:spPr>
          <a:xfrm>
            <a:off x="5036657" y="4135412"/>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18">
            <a:extLst>
              <a:ext uri="{FF2B5EF4-FFF2-40B4-BE49-F238E27FC236}">
                <a16:creationId xmlns:a16="http://schemas.microsoft.com/office/drawing/2014/main" id="{CC0731CD-44B6-3317-8F3E-FE1CE93BE531}"/>
              </a:ext>
            </a:extLst>
          </p:cNvPr>
          <p:cNvSpPr/>
          <p:nvPr/>
        </p:nvSpPr>
        <p:spPr>
          <a:xfrm>
            <a:off x="4857287" y="213258"/>
            <a:ext cx="2455069"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6400" b="1" dirty="0">
                <a:ln/>
                <a:solidFill>
                  <a:schemeClr val="tx1">
                    <a:lumMod val="75000"/>
                    <a:lumOff val="25000"/>
                  </a:schemeClr>
                </a:solidFill>
                <a:latin typeface="Montserrat Black" pitchFamily="2" charset="0"/>
              </a:rPr>
              <a:t>C09</a:t>
            </a:r>
          </a:p>
        </p:txBody>
      </p:sp>
      <p:sp>
        <p:nvSpPr>
          <p:cNvPr id="27" name="CasellaDiTesto 26">
            <a:extLst>
              <a:ext uri="{FF2B5EF4-FFF2-40B4-BE49-F238E27FC236}">
                <a16:creationId xmlns:a16="http://schemas.microsoft.com/office/drawing/2014/main" id="{4C7FBF8E-1A04-5E47-E856-B19ECEBFBA6D}"/>
              </a:ext>
            </a:extLst>
          </p:cNvPr>
          <p:cNvSpPr txBox="1"/>
          <p:nvPr/>
        </p:nvSpPr>
        <p:spPr>
          <a:xfrm>
            <a:off x="353942" y="5988289"/>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Alessandro Borrelli</a:t>
            </a:r>
          </a:p>
        </p:txBody>
      </p:sp>
      <p:sp>
        <p:nvSpPr>
          <p:cNvPr id="28" name="CasellaDiTesto 27">
            <a:extLst>
              <a:ext uri="{FF2B5EF4-FFF2-40B4-BE49-F238E27FC236}">
                <a16:creationId xmlns:a16="http://schemas.microsoft.com/office/drawing/2014/main" id="{F86D58D3-0A10-E6B7-A64A-F04FEB1787BD}"/>
              </a:ext>
            </a:extLst>
          </p:cNvPr>
          <p:cNvSpPr txBox="1"/>
          <p:nvPr/>
        </p:nvSpPr>
        <p:spPr>
          <a:xfrm>
            <a:off x="9424154" y="5928757"/>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Vincenzo Cerciello</a:t>
            </a:r>
          </a:p>
        </p:txBody>
      </p:sp>
      <p:sp>
        <p:nvSpPr>
          <p:cNvPr id="29" name="CasellaDiTesto 28">
            <a:extLst>
              <a:ext uri="{FF2B5EF4-FFF2-40B4-BE49-F238E27FC236}">
                <a16:creationId xmlns:a16="http://schemas.microsoft.com/office/drawing/2014/main" id="{85F5D740-BDCC-2B66-9495-07F090300394}"/>
              </a:ext>
            </a:extLst>
          </p:cNvPr>
          <p:cNvSpPr txBox="1"/>
          <p:nvPr/>
        </p:nvSpPr>
        <p:spPr>
          <a:xfrm>
            <a:off x="7133855" y="5961096"/>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Michela Faella</a:t>
            </a:r>
          </a:p>
        </p:txBody>
      </p:sp>
      <p:sp>
        <p:nvSpPr>
          <p:cNvPr id="30" name="CasellaDiTesto 29">
            <a:extLst>
              <a:ext uri="{FF2B5EF4-FFF2-40B4-BE49-F238E27FC236}">
                <a16:creationId xmlns:a16="http://schemas.microsoft.com/office/drawing/2014/main" id="{38193A5A-734E-067D-E5E3-29CBCCBD61D9}"/>
              </a:ext>
            </a:extLst>
          </p:cNvPr>
          <p:cNvSpPr txBox="1"/>
          <p:nvPr/>
        </p:nvSpPr>
        <p:spPr>
          <a:xfrm>
            <a:off x="2669882" y="6053226"/>
            <a:ext cx="2056408"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Gerardo Napolitano</a:t>
            </a:r>
          </a:p>
        </p:txBody>
      </p:sp>
      <p:sp>
        <p:nvSpPr>
          <p:cNvPr id="31" name="CasellaDiTesto 30">
            <a:extLst>
              <a:ext uri="{FF2B5EF4-FFF2-40B4-BE49-F238E27FC236}">
                <a16:creationId xmlns:a16="http://schemas.microsoft.com/office/drawing/2014/main" id="{871B1592-5F16-DBB5-F556-9CDBF381E5F1}"/>
              </a:ext>
            </a:extLst>
          </p:cNvPr>
          <p:cNvSpPr txBox="1"/>
          <p:nvPr/>
        </p:nvSpPr>
        <p:spPr>
          <a:xfrm>
            <a:off x="4872756" y="6025082"/>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Mirko Vitale</a:t>
            </a:r>
          </a:p>
        </p:txBody>
      </p:sp>
      <p:pic>
        <p:nvPicPr>
          <p:cNvPr id="3" name="Immagine 2" descr="Immagine che contiene testo, uomo, persona, interni&#10;&#10;Descrizione generata automaticamente">
            <a:extLst>
              <a:ext uri="{FF2B5EF4-FFF2-40B4-BE49-F238E27FC236}">
                <a16:creationId xmlns:a16="http://schemas.microsoft.com/office/drawing/2014/main" id="{53B7C44A-D2B3-4549-F356-BCEFD1AB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51" y="4103899"/>
            <a:ext cx="1681041" cy="1785177"/>
          </a:xfrm>
          <a:prstGeom prst="rect">
            <a:avLst/>
          </a:prstGeom>
        </p:spPr>
      </p:pic>
      <p:pic>
        <p:nvPicPr>
          <p:cNvPr id="8" name="Immagine 7" descr="Immagine che contiene persona, interni&#10;&#10;Descrizione generata automaticamente">
            <a:extLst>
              <a:ext uri="{FF2B5EF4-FFF2-40B4-BE49-F238E27FC236}">
                <a16:creationId xmlns:a16="http://schemas.microsoft.com/office/drawing/2014/main" id="{E78315E9-C699-49D6-453A-AA599B004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01107">
            <a:off x="7362230" y="4174153"/>
            <a:ext cx="1720424" cy="1604795"/>
          </a:xfrm>
          <a:prstGeom prst="rect">
            <a:avLst/>
          </a:prstGeom>
        </p:spPr>
      </p:pic>
      <p:pic>
        <p:nvPicPr>
          <p:cNvPr id="26" name="Immagine 25" descr="Immagine che contiene testo, persona, uomo&#10;&#10;Descrizione generata automaticamente">
            <a:extLst>
              <a:ext uri="{FF2B5EF4-FFF2-40B4-BE49-F238E27FC236}">
                <a16:creationId xmlns:a16="http://schemas.microsoft.com/office/drawing/2014/main" id="{42F0FF92-0815-DC59-8F8B-681F39227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857" y="4236431"/>
            <a:ext cx="1790974" cy="1652645"/>
          </a:xfrm>
          <a:prstGeom prst="rect">
            <a:avLst/>
          </a:prstGeom>
        </p:spPr>
      </p:pic>
      <p:pic>
        <p:nvPicPr>
          <p:cNvPr id="33" name="Immagine 32" descr="Immagine che contiene testo, uomo, persona, interni&#10;&#10;Descrizione generata automaticamente">
            <a:extLst>
              <a:ext uri="{FF2B5EF4-FFF2-40B4-BE49-F238E27FC236}">
                <a16:creationId xmlns:a16="http://schemas.microsoft.com/office/drawing/2014/main" id="{9140D720-1C55-2B76-AAD0-15C73AD39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437" y="4221618"/>
            <a:ext cx="1749334" cy="1631761"/>
          </a:xfrm>
          <a:prstGeom prst="rect">
            <a:avLst/>
          </a:prstGeom>
        </p:spPr>
      </p:pic>
      <p:pic>
        <p:nvPicPr>
          <p:cNvPr id="5" name="Immagine 4" descr="Immagine che contiene testo, uomo, interni, persona&#10;&#10;Descrizione generata automaticamente">
            <a:extLst>
              <a:ext uri="{FF2B5EF4-FFF2-40B4-BE49-F238E27FC236}">
                <a16:creationId xmlns:a16="http://schemas.microsoft.com/office/drawing/2014/main" id="{973B420D-8DA0-0C7D-FE48-DDE39106E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1393" y="3918510"/>
            <a:ext cx="1773498" cy="2017592"/>
          </a:xfrm>
          <a:prstGeom prst="rect">
            <a:avLst/>
          </a:prstGeom>
        </p:spPr>
      </p:pic>
      <p:sp>
        <p:nvSpPr>
          <p:cNvPr id="7" name="Rettangolo 6">
            <a:extLst>
              <a:ext uri="{FF2B5EF4-FFF2-40B4-BE49-F238E27FC236}">
                <a16:creationId xmlns:a16="http://schemas.microsoft.com/office/drawing/2014/main" id="{93026D23-C829-0E06-660E-1D9D315BB789}"/>
              </a:ext>
            </a:extLst>
          </p:cNvPr>
          <p:cNvSpPr/>
          <p:nvPr/>
        </p:nvSpPr>
        <p:spPr>
          <a:xfrm>
            <a:off x="2621889" y="2639964"/>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Ovale 24">
            <a:extLst>
              <a:ext uri="{FF2B5EF4-FFF2-40B4-BE49-F238E27FC236}">
                <a16:creationId xmlns:a16="http://schemas.microsoft.com/office/drawing/2014/main" id="{3927DAF7-E9B3-E792-52AD-F7C36C50F792}"/>
              </a:ext>
            </a:extLst>
          </p:cNvPr>
          <p:cNvSpPr/>
          <p:nvPr/>
        </p:nvSpPr>
        <p:spPr>
          <a:xfrm>
            <a:off x="2592689" y="1599040"/>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Rettangolo 31">
            <a:extLst>
              <a:ext uri="{FF2B5EF4-FFF2-40B4-BE49-F238E27FC236}">
                <a16:creationId xmlns:a16="http://schemas.microsoft.com/office/drawing/2014/main" id="{21E68963-4BF4-A8A8-F7ED-FCA720C196D1}"/>
              </a:ext>
            </a:extLst>
          </p:cNvPr>
          <p:cNvSpPr/>
          <p:nvPr/>
        </p:nvSpPr>
        <p:spPr>
          <a:xfrm>
            <a:off x="5095056" y="2656663"/>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4" name="Ovale 33">
            <a:extLst>
              <a:ext uri="{FF2B5EF4-FFF2-40B4-BE49-F238E27FC236}">
                <a16:creationId xmlns:a16="http://schemas.microsoft.com/office/drawing/2014/main" id="{1EB0C69C-F6E0-9D2B-3C78-AE538F36D140}"/>
              </a:ext>
            </a:extLst>
          </p:cNvPr>
          <p:cNvSpPr/>
          <p:nvPr/>
        </p:nvSpPr>
        <p:spPr>
          <a:xfrm>
            <a:off x="5065856" y="1615739"/>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8898E5D4-817F-95ED-9FC2-45E91DCB1D5B}"/>
              </a:ext>
            </a:extLst>
          </p:cNvPr>
          <p:cNvSpPr/>
          <p:nvPr/>
        </p:nvSpPr>
        <p:spPr>
          <a:xfrm>
            <a:off x="7370756" y="2689419"/>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6" name="Ovale 35">
            <a:extLst>
              <a:ext uri="{FF2B5EF4-FFF2-40B4-BE49-F238E27FC236}">
                <a16:creationId xmlns:a16="http://schemas.microsoft.com/office/drawing/2014/main" id="{E4C3F5E4-7FC1-20DF-68E4-D2C26D9331AF}"/>
              </a:ext>
            </a:extLst>
          </p:cNvPr>
          <p:cNvSpPr/>
          <p:nvPr/>
        </p:nvSpPr>
        <p:spPr>
          <a:xfrm>
            <a:off x="7341556" y="164849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2" name="Immagine 41" descr="Immagine che contiene cravatta, uomo, persona, abbigliamento&#10;&#10;Descrizione generata automaticamente">
            <a:extLst>
              <a:ext uri="{FF2B5EF4-FFF2-40B4-BE49-F238E27FC236}">
                <a16:creationId xmlns:a16="http://schemas.microsoft.com/office/drawing/2014/main" id="{410878F8-83CC-D221-1BC2-39B39F847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5580" y="1648495"/>
            <a:ext cx="2094392" cy="1755837"/>
          </a:xfrm>
          <a:prstGeom prst="rect">
            <a:avLst/>
          </a:prstGeom>
        </p:spPr>
      </p:pic>
      <p:sp>
        <p:nvSpPr>
          <p:cNvPr id="44" name="CasellaDiTesto 43">
            <a:extLst>
              <a:ext uri="{FF2B5EF4-FFF2-40B4-BE49-F238E27FC236}">
                <a16:creationId xmlns:a16="http://schemas.microsoft.com/office/drawing/2014/main" id="{EDF818E4-0F24-C06C-7801-A9336C183953}"/>
              </a:ext>
            </a:extLst>
          </p:cNvPr>
          <p:cNvSpPr txBox="1"/>
          <p:nvPr/>
        </p:nvSpPr>
        <p:spPr>
          <a:xfrm>
            <a:off x="3049524" y="3248906"/>
            <a:ext cx="6099048" cy="369332"/>
          </a:xfrm>
          <a:prstGeom prst="rect">
            <a:avLst/>
          </a:prstGeom>
          <a:noFill/>
        </p:spPr>
        <p:txBody>
          <a:bodyPr wrap="square">
            <a:spAutoFit/>
          </a:bodyPr>
          <a:lstStyle/>
          <a:p>
            <a:r>
              <a:rPr lang="it-IT" b="0" dirty="0">
                <a:effectLst/>
              </a:rPr>
              <a:t> </a:t>
            </a:r>
            <a:endParaRPr lang="it-IT" dirty="0"/>
          </a:p>
        </p:txBody>
      </p:sp>
      <p:pic>
        <p:nvPicPr>
          <p:cNvPr id="45" name="Google Shape;220;p29">
            <a:extLst>
              <a:ext uri="{FF2B5EF4-FFF2-40B4-BE49-F238E27FC236}">
                <a16:creationId xmlns:a16="http://schemas.microsoft.com/office/drawing/2014/main" id="{F8C260A6-0185-9889-CEB9-1B211755C926}"/>
              </a:ext>
            </a:extLst>
          </p:cNvPr>
          <p:cNvPicPr preferRelativeResize="0"/>
          <p:nvPr/>
        </p:nvPicPr>
        <p:blipFill>
          <a:blip r:embed="rId9">
            <a:alphaModFix/>
          </a:blip>
          <a:stretch>
            <a:fillRect/>
          </a:stretch>
        </p:blipFill>
        <p:spPr>
          <a:xfrm>
            <a:off x="5202965" y="1742949"/>
            <a:ext cx="1539050" cy="1546844"/>
          </a:xfrm>
          <a:prstGeom prst="ellipse">
            <a:avLst/>
          </a:prstGeom>
          <a:noFill/>
          <a:ln>
            <a:noFill/>
          </a:ln>
        </p:spPr>
      </p:pic>
      <p:sp>
        <p:nvSpPr>
          <p:cNvPr id="46" name="CasellaDiTesto 45">
            <a:extLst>
              <a:ext uri="{FF2B5EF4-FFF2-40B4-BE49-F238E27FC236}">
                <a16:creationId xmlns:a16="http://schemas.microsoft.com/office/drawing/2014/main" id="{124C8FC8-99FA-540D-E1B7-A796E445FD85}"/>
              </a:ext>
            </a:extLst>
          </p:cNvPr>
          <p:cNvSpPr txBox="1"/>
          <p:nvPr/>
        </p:nvSpPr>
        <p:spPr>
          <a:xfrm>
            <a:off x="2455580" y="3517734"/>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Raffaele Squillante</a:t>
            </a:r>
          </a:p>
        </p:txBody>
      </p:sp>
      <p:sp>
        <p:nvSpPr>
          <p:cNvPr id="47" name="CasellaDiTesto 46">
            <a:extLst>
              <a:ext uri="{FF2B5EF4-FFF2-40B4-BE49-F238E27FC236}">
                <a16:creationId xmlns:a16="http://schemas.microsoft.com/office/drawing/2014/main" id="{2CE912DE-77EE-5905-3700-3C869BC4FED2}"/>
              </a:ext>
            </a:extLst>
          </p:cNvPr>
          <p:cNvSpPr txBox="1"/>
          <p:nvPr/>
        </p:nvSpPr>
        <p:spPr>
          <a:xfrm>
            <a:off x="4883902" y="3518663"/>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Antonio Giametta</a:t>
            </a:r>
          </a:p>
        </p:txBody>
      </p:sp>
      <p:sp>
        <p:nvSpPr>
          <p:cNvPr id="48" name="Google Shape;149;p2">
            <a:extLst>
              <a:ext uri="{FF2B5EF4-FFF2-40B4-BE49-F238E27FC236}">
                <a16:creationId xmlns:a16="http://schemas.microsoft.com/office/drawing/2014/main" id="{2C0069D9-5711-B89D-3D78-5D2EA9491EAC}"/>
              </a:ext>
            </a:extLst>
          </p:cNvPr>
          <p:cNvSpPr/>
          <p:nvPr/>
        </p:nvSpPr>
        <p:spPr>
          <a:xfrm>
            <a:off x="7502450" y="1798184"/>
            <a:ext cx="1509399" cy="15197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0">
              <a:alphaModFix/>
            </a:blip>
            <a:stretch>
              <a:fillRect l="-9213" t="-4576" r="425" b="-2965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CasellaDiTesto 48">
            <a:extLst>
              <a:ext uri="{FF2B5EF4-FFF2-40B4-BE49-F238E27FC236}">
                <a16:creationId xmlns:a16="http://schemas.microsoft.com/office/drawing/2014/main" id="{54CC0B38-F644-A33E-705B-6CCE3F50EDFB}"/>
              </a:ext>
            </a:extLst>
          </p:cNvPr>
          <p:cNvSpPr txBox="1"/>
          <p:nvPr/>
        </p:nvSpPr>
        <p:spPr>
          <a:xfrm>
            <a:off x="7177655" y="3548758"/>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Angelo Afeltra</a:t>
            </a:r>
          </a:p>
        </p:txBody>
      </p:sp>
    </p:spTree>
    <p:extLst>
      <p:ext uri="{BB962C8B-B14F-4D97-AF65-F5344CB8AC3E}">
        <p14:creationId xmlns:p14="http://schemas.microsoft.com/office/powerpoint/2010/main" val="37246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strips(downLeft)">
                                      <p:cBhvr>
                                        <p:cTn id="14" dur="500"/>
                                        <p:tgtEl>
                                          <p:spTgt spid="48"/>
                                        </p:tgtEl>
                                      </p:cBhvr>
                                    </p:animEffect>
                                  </p:childTnLst>
                                </p:cTn>
                              </p:par>
                              <p:par>
                                <p:cTn id="15" presetID="18" presetClass="entr" presetSubtype="12"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trips(downLeft)">
                                      <p:cBhvr>
                                        <p:cTn id="17" dur="500"/>
                                        <p:tgtEl>
                                          <p:spTgt spid="45"/>
                                        </p:tgtEl>
                                      </p:cBhvr>
                                    </p:animEffect>
                                  </p:childTnLst>
                                </p:cTn>
                              </p:par>
                              <p:par>
                                <p:cTn id="18" presetID="18" presetClass="entr" presetSubtype="12"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strips(down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21" presetClass="entr" presetSubtype="1"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heel(1)">
                                      <p:cBhvr>
                                        <p:cTn id="28" dur="2000"/>
                                        <p:tgtEl>
                                          <p:spTgt spid="33"/>
                                        </p:tgtEl>
                                      </p:cBhvr>
                                    </p:animEffect>
                                  </p:childTnLst>
                                </p:cTn>
                              </p:par>
                              <p:par>
                                <p:cTn id="29" presetID="21"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heel(1)">
                                      <p:cBhvr>
                                        <p:cTn id="31" dur="2000"/>
                                        <p:tgtEl>
                                          <p:spTgt spid="26"/>
                                        </p:tgtEl>
                                      </p:cBhvr>
                                    </p:animEffect>
                                  </p:childTnLst>
                                </p:cTn>
                              </p:par>
                              <p:par>
                                <p:cTn id="32" presetID="21" presetClass="entr" presetSubtype="1"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par>
                                <p:cTn id="35" presetID="21"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6771BD5-B62A-86FD-6EF9-454F8C36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334" y="885091"/>
            <a:ext cx="8367422" cy="5087818"/>
          </a:xfrm>
          <a:prstGeom prst="rect">
            <a:avLst/>
          </a:prstGeom>
        </p:spPr>
      </p:pic>
      <p:pic>
        <p:nvPicPr>
          <p:cNvPr id="4" name="Immagine 3" descr="Immagine che contiene interni, fiore, verde, pianta&#10;&#10;Descrizione generata automaticamente">
            <a:extLst>
              <a:ext uri="{FF2B5EF4-FFF2-40B4-BE49-F238E27FC236}">
                <a16:creationId xmlns:a16="http://schemas.microsoft.com/office/drawing/2014/main" id="{73BC436C-8414-B228-FDA3-033BACC4C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C7AA58A4-9834-16AD-68BF-9B03789EE4D0}"/>
              </a:ext>
            </a:extLst>
          </p:cNvPr>
          <p:cNvSpPr txBox="1"/>
          <p:nvPr/>
        </p:nvSpPr>
        <p:spPr>
          <a:xfrm>
            <a:off x="-424691" y="5313832"/>
            <a:ext cx="5990339" cy="954107"/>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Decomposizione in sottosistemi</a:t>
            </a:r>
            <a:endParaRPr lang="it-IT" sz="2800" dirty="0">
              <a:latin typeface="Montserrat Black" pitchFamily="2" charset="0"/>
            </a:endParaRPr>
          </a:p>
        </p:txBody>
      </p:sp>
    </p:spTree>
    <p:extLst>
      <p:ext uri="{BB962C8B-B14F-4D97-AF65-F5344CB8AC3E}">
        <p14:creationId xmlns:p14="http://schemas.microsoft.com/office/powerpoint/2010/main" val="30620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dirty="0">
                <a:latin typeface="Montserrat Black" pitchFamily="2" charset="0"/>
              </a:rPr>
              <a:t>EXTRA!</a:t>
            </a:r>
          </a:p>
          <a:p>
            <a:pPr algn="ctr"/>
            <a:endParaRPr lang="it-IT" sz="2800" dirty="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ggetto 7">
            <a:extLst>
              <a:ext uri="{FF2B5EF4-FFF2-40B4-BE49-F238E27FC236}">
                <a16:creationId xmlns:a16="http://schemas.microsoft.com/office/drawing/2014/main" id="{2C58E714-EB95-D84E-4210-9DF3C50A2843}"/>
              </a:ext>
            </a:extLst>
          </p:cNvPr>
          <p:cNvGraphicFramePr>
            <a:graphicFrameLocks noChangeAspect="1"/>
          </p:cNvGraphicFramePr>
          <p:nvPr>
            <p:extLst>
              <p:ext uri="{D42A27DB-BD31-4B8C-83A1-F6EECF244321}">
                <p14:modId xmlns:p14="http://schemas.microsoft.com/office/powerpoint/2010/main" val="1607558444"/>
              </p:ext>
            </p:extLst>
          </p:nvPr>
        </p:nvGraphicFramePr>
        <p:xfrm>
          <a:off x="363538" y="152400"/>
          <a:ext cx="5538787" cy="6080125"/>
        </p:xfrm>
        <a:graphic>
          <a:graphicData uri="http://schemas.openxmlformats.org/presentationml/2006/ole">
            <mc:AlternateContent xmlns:mc="http://schemas.openxmlformats.org/markup-compatibility/2006">
              <mc:Choice xmlns:v="urn:schemas-microsoft-com:vml" Requires="v">
                <p:oleObj name="Worksheet" r:id="rId2" imgW="10744413" imgH="11742451" progId="Excel.Sheet.12">
                  <p:embed/>
                </p:oleObj>
              </mc:Choice>
              <mc:Fallback>
                <p:oleObj name="Worksheet" r:id="rId2" imgW="10744413" imgH="11742451" progId="Excel.Sheet.12">
                  <p:embed/>
                  <p:pic>
                    <p:nvPicPr>
                      <p:cNvPr id="0" name=""/>
                      <p:cNvPicPr/>
                      <p:nvPr/>
                    </p:nvPicPr>
                    <p:blipFill>
                      <a:blip r:embed="rId3"/>
                      <a:stretch>
                        <a:fillRect/>
                      </a:stretch>
                    </p:blipFill>
                    <p:spPr>
                      <a:xfrm>
                        <a:off x="363538" y="152400"/>
                        <a:ext cx="5538787" cy="6080125"/>
                      </a:xfrm>
                      <a:prstGeom prst="rect">
                        <a:avLst/>
                      </a:prstGeom>
                    </p:spPr>
                  </p:pic>
                </p:oleObj>
              </mc:Fallback>
            </mc:AlternateContent>
          </a:graphicData>
        </a:graphic>
      </p:graphicFrame>
      <p:sp>
        <p:nvSpPr>
          <p:cNvPr id="9" name="Rettangolo 8">
            <a:extLst>
              <a:ext uri="{FF2B5EF4-FFF2-40B4-BE49-F238E27FC236}">
                <a16:creationId xmlns:a16="http://schemas.microsoft.com/office/drawing/2014/main" id="{5386BDEB-C28A-A416-E53D-AC69DF296911}"/>
              </a:ext>
            </a:extLst>
          </p:cNvPr>
          <p:cNvSpPr/>
          <p:nvPr/>
        </p:nvSpPr>
        <p:spPr>
          <a:xfrm>
            <a:off x="6459178"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6F94D09-C23C-6943-6B73-A157F76B36F7}"/>
              </a:ext>
            </a:extLst>
          </p:cNvPr>
          <p:cNvSpPr txBox="1"/>
          <p:nvPr/>
        </p:nvSpPr>
        <p:spPr>
          <a:xfrm>
            <a:off x="6930681" y="543464"/>
            <a:ext cx="4789816" cy="1200329"/>
          </a:xfrm>
          <a:prstGeom prst="rect">
            <a:avLst/>
          </a:prstGeom>
          <a:noFill/>
        </p:spPr>
        <p:txBody>
          <a:bodyPr wrap="square">
            <a:spAutoFit/>
          </a:bodyPr>
          <a:lstStyle/>
          <a:p>
            <a:pPr algn="ctr"/>
            <a:r>
              <a:rPr lang="it-IT" sz="2400" dirty="0">
                <a:solidFill>
                  <a:schemeClr val="bg1"/>
                </a:solidFill>
                <a:latin typeface="Montserrat Black" pitchFamily="2" charset="0"/>
              </a:rPr>
              <a:t>Ore lavorative di ciascun membro del team nello svolgimento del: </a:t>
            </a:r>
            <a:endParaRPr lang="it-IT" sz="2400" dirty="0">
              <a:ln/>
              <a:solidFill>
                <a:schemeClr val="bg1"/>
              </a:solidFill>
              <a:latin typeface="Montserrat Black" pitchFamily="2" charset="0"/>
            </a:endParaRPr>
          </a:p>
        </p:txBody>
      </p:sp>
      <p:sp>
        <p:nvSpPr>
          <p:cNvPr id="11" name="CasellaDiTesto 10">
            <a:extLst>
              <a:ext uri="{FF2B5EF4-FFF2-40B4-BE49-F238E27FC236}">
                <a16:creationId xmlns:a16="http://schemas.microsoft.com/office/drawing/2014/main" id="{6D83A886-340C-F5BC-ADE4-538E7241A6E0}"/>
              </a:ext>
            </a:extLst>
          </p:cNvPr>
          <p:cNvSpPr txBox="1"/>
          <p:nvPr/>
        </p:nvSpPr>
        <p:spPr>
          <a:xfrm>
            <a:off x="6797615" y="2287257"/>
            <a:ext cx="2268747" cy="400110"/>
          </a:xfrm>
          <a:prstGeom prst="rect">
            <a:avLst/>
          </a:prstGeom>
          <a:noFill/>
        </p:spPr>
        <p:txBody>
          <a:bodyPr wrap="square">
            <a:spAutoFit/>
          </a:bodyPr>
          <a:lstStyle/>
          <a:p>
            <a:r>
              <a:rPr lang="it-IT" sz="2000" dirty="0">
                <a:solidFill>
                  <a:schemeClr val="bg1"/>
                </a:solidFill>
                <a:latin typeface="Montserrat" pitchFamily="2" charset="0"/>
              </a:rPr>
              <a:t>RAD : 3h 53min</a:t>
            </a:r>
            <a:endParaRPr lang="it-IT" sz="2000" dirty="0">
              <a:ln/>
              <a:solidFill>
                <a:schemeClr val="bg1"/>
              </a:solidFill>
              <a:latin typeface="Montserrat" pitchFamily="2" charset="0"/>
            </a:endParaRPr>
          </a:p>
        </p:txBody>
      </p:sp>
      <p:sp>
        <p:nvSpPr>
          <p:cNvPr id="12" name="CasellaDiTesto 11">
            <a:extLst>
              <a:ext uri="{FF2B5EF4-FFF2-40B4-BE49-F238E27FC236}">
                <a16:creationId xmlns:a16="http://schemas.microsoft.com/office/drawing/2014/main" id="{CABF63F0-A798-808A-7120-E437EE1D8610}"/>
              </a:ext>
            </a:extLst>
          </p:cNvPr>
          <p:cNvSpPr txBox="1"/>
          <p:nvPr/>
        </p:nvSpPr>
        <p:spPr>
          <a:xfrm>
            <a:off x="6797615" y="2760332"/>
            <a:ext cx="2268747" cy="400110"/>
          </a:xfrm>
          <a:prstGeom prst="rect">
            <a:avLst/>
          </a:prstGeom>
          <a:noFill/>
        </p:spPr>
        <p:txBody>
          <a:bodyPr wrap="square">
            <a:spAutoFit/>
          </a:bodyPr>
          <a:lstStyle/>
          <a:p>
            <a:r>
              <a:rPr lang="it-IT" sz="2000" dirty="0">
                <a:solidFill>
                  <a:schemeClr val="bg1"/>
                </a:solidFill>
                <a:latin typeface="Montserrat" pitchFamily="2" charset="0"/>
              </a:rPr>
              <a:t>SDD : 1h</a:t>
            </a:r>
            <a:endParaRPr lang="it-IT" sz="2000" dirty="0">
              <a:ln/>
              <a:solidFill>
                <a:schemeClr val="bg1"/>
              </a:solidFill>
              <a:latin typeface="Montserrat" pitchFamily="2" charset="0"/>
            </a:endParaRPr>
          </a:p>
        </p:txBody>
      </p:sp>
      <p:sp>
        <p:nvSpPr>
          <p:cNvPr id="13" name="CasellaDiTesto 12">
            <a:extLst>
              <a:ext uri="{FF2B5EF4-FFF2-40B4-BE49-F238E27FC236}">
                <a16:creationId xmlns:a16="http://schemas.microsoft.com/office/drawing/2014/main" id="{0C3342B2-EFC6-6BBF-78C5-9740798F6C22}"/>
              </a:ext>
            </a:extLst>
          </p:cNvPr>
          <p:cNvSpPr txBox="1"/>
          <p:nvPr/>
        </p:nvSpPr>
        <p:spPr>
          <a:xfrm>
            <a:off x="6832116" y="3228945"/>
            <a:ext cx="2268747" cy="400110"/>
          </a:xfrm>
          <a:prstGeom prst="rect">
            <a:avLst/>
          </a:prstGeom>
          <a:noFill/>
        </p:spPr>
        <p:txBody>
          <a:bodyPr wrap="square">
            <a:spAutoFit/>
          </a:bodyPr>
          <a:lstStyle/>
          <a:p>
            <a:r>
              <a:rPr lang="it-IT" sz="2000" dirty="0">
                <a:solidFill>
                  <a:schemeClr val="bg1"/>
                </a:solidFill>
                <a:latin typeface="Montserrat" pitchFamily="2" charset="0"/>
              </a:rPr>
              <a:t>TCS : 10 min</a:t>
            </a:r>
            <a:endParaRPr lang="it-IT" sz="2000" dirty="0">
              <a:ln/>
              <a:solidFill>
                <a:schemeClr val="bg1"/>
              </a:solidFill>
              <a:latin typeface="Montserrat" pitchFamily="2" charset="0"/>
            </a:endParaRPr>
          </a:p>
        </p:txBody>
      </p:sp>
      <p:sp>
        <p:nvSpPr>
          <p:cNvPr id="14" name="CasellaDiTesto 13">
            <a:extLst>
              <a:ext uri="{FF2B5EF4-FFF2-40B4-BE49-F238E27FC236}">
                <a16:creationId xmlns:a16="http://schemas.microsoft.com/office/drawing/2014/main" id="{D5690998-031F-40A6-B43B-6C8F62E0B300}"/>
              </a:ext>
            </a:extLst>
          </p:cNvPr>
          <p:cNvSpPr txBox="1"/>
          <p:nvPr/>
        </p:nvSpPr>
        <p:spPr>
          <a:xfrm>
            <a:off x="6832116" y="3697558"/>
            <a:ext cx="2777710" cy="400110"/>
          </a:xfrm>
          <a:prstGeom prst="rect">
            <a:avLst/>
          </a:prstGeom>
          <a:noFill/>
        </p:spPr>
        <p:txBody>
          <a:bodyPr wrap="square">
            <a:spAutoFit/>
          </a:bodyPr>
          <a:lstStyle/>
          <a:p>
            <a:r>
              <a:rPr lang="it-IT" sz="2000" dirty="0">
                <a:solidFill>
                  <a:schemeClr val="bg1"/>
                </a:solidFill>
                <a:latin typeface="Montserrat" pitchFamily="2" charset="0"/>
              </a:rPr>
              <a:t>Meeting : 7h 10min</a:t>
            </a:r>
            <a:endParaRPr lang="it-IT" sz="2000" dirty="0">
              <a:ln/>
              <a:solidFill>
                <a:schemeClr val="bg1"/>
              </a:solidFill>
              <a:latin typeface="Montserrat" pitchFamily="2" charset="0"/>
            </a:endParaRPr>
          </a:p>
        </p:txBody>
      </p:sp>
      <p:pic>
        <p:nvPicPr>
          <p:cNvPr id="16" name="Elemento grafico 15" descr="Segna Pollice su contorno">
            <a:extLst>
              <a:ext uri="{FF2B5EF4-FFF2-40B4-BE49-F238E27FC236}">
                <a16:creationId xmlns:a16="http://schemas.microsoft.com/office/drawing/2014/main" id="{E35B9054-9FCE-CF6E-7223-56DED035F6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333781" y="4111511"/>
            <a:ext cx="2494628" cy="2576899"/>
          </a:xfrm>
          <a:prstGeom prst="rect">
            <a:avLst/>
          </a:prstGeom>
        </p:spPr>
      </p:pic>
    </p:spTree>
    <p:extLst>
      <p:ext uri="{BB962C8B-B14F-4D97-AF65-F5344CB8AC3E}">
        <p14:creationId xmlns:p14="http://schemas.microsoft.com/office/powerpoint/2010/main" val="4122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80">
                                          <p:stCondLst>
                                            <p:cond delay="0"/>
                                          </p:stCondLst>
                                        </p:cTn>
                                        <p:tgtEl>
                                          <p:spTgt spid="13"/>
                                        </p:tgtEl>
                                      </p:cBhvr>
                                    </p:animEffect>
                                    <p:anim calcmode="lin" valueType="num">
                                      <p:cBhvr>
                                        <p:cTn id="5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6" dur="26">
                                          <p:stCondLst>
                                            <p:cond delay="650"/>
                                          </p:stCondLst>
                                        </p:cTn>
                                        <p:tgtEl>
                                          <p:spTgt spid="13"/>
                                        </p:tgtEl>
                                      </p:cBhvr>
                                      <p:to x="100000" y="60000"/>
                                    </p:animScale>
                                    <p:animScale>
                                      <p:cBhvr>
                                        <p:cTn id="57" dur="166" decel="50000">
                                          <p:stCondLst>
                                            <p:cond delay="676"/>
                                          </p:stCondLst>
                                        </p:cTn>
                                        <p:tgtEl>
                                          <p:spTgt spid="13"/>
                                        </p:tgtEl>
                                      </p:cBhvr>
                                      <p:to x="100000" y="100000"/>
                                    </p:animScale>
                                    <p:animScale>
                                      <p:cBhvr>
                                        <p:cTn id="58" dur="26">
                                          <p:stCondLst>
                                            <p:cond delay="1312"/>
                                          </p:stCondLst>
                                        </p:cTn>
                                        <p:tgtEl>
                                          <p:spTgt spid="13"/>
                                        </p:tgtEl>
                                      </p:cBhvr>
                                      <p:to x="100000" y="80000"/>
                                    </p:animScale>
                                    <p:animScale>
                                      <p:cBhvr>
                                        <p:cTn id="59" dur="166" decel="50000">
                                          <p:stCondLst>
                                            <p:cond delay="1338"/>
                                          </p:stCondLst>
                                        </p:cTn>
                                        <p:tgtEl>
                                          <p:spTgt spid="13"/>
                                        </p:tgtEl>
                                      </p:cBhvr>
                                      <p:to x="100000" y="100000"/>
                                    </p:animScale>
                                    <p:animScale>
                                      <p:cBhvr>
                                        <p:cTn id="60" dur="26">
                                          <p:stCondLst>
                                            <p:cond delay="1642"/>
                                          </p:stCondLst>
                                        </p:cTn>
                                        <p:tgtEl>
                                          <p:spTgt spid="13"/>
                                        </p:tgtEl>
                                      </p:cBhvr>
                                      <p:to x="100000" y="90000"/>
                                    </p:animScale>
                                    <p:animScale>
                                      <p:cBhvr>
                                        <p:cTn id="61" dur="166" decel="50000">
                                          <p:stCondLst>
                                            <p:cond delay="1668"/>
                                          </p:stCondLst>
                                        </p:cTn>
                                        <p:tgtEl>
                                          <p:spTgt spid="13"/>
                                        </p:tgtEl>
                                      </p:cBhvr>
                                      <p:to x="100000" y="100000"/>
                                    </p:animScale>
                                    <p:animScale>
                                      <p:cBhvr>
                                        <p:cTn id="62" dur="26">
                                          <p:stCondLst>
                                            <p:cond delay="1808"/>
                                          </p:stCondLst>
                                        </p:cTn>
                                        <p:tgtEl>
                                          <p:spTgt spid="13"/>
                                        </p:tgtEl>
                                      </p:cBhvr>
                                      <p:to x="100000" y="95000"/>
                                    </p:animScale>
                                    <p:animScale>
                                      <p:cBhvr>
                                        <p:cTn id="63" dur="166" decel="50000">
                                          <p:stCondLst>
                                            <p:cond delay="1834"/>
                                          </p:stCondLst>
                                        </p:cTn>
                                        <p:tgtEl>
                                          <p:spTgt spid="13"/>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80">
                                          <p:stCondLst>
                                            <p:cond delay="0"/>
                                          </p:stCondLst>
                                        </p:cTn>
                                        <p:tgtEl>
                                          <p:spTgt spid="14"/>
                                        </p:tgtEl>
                                      </p:cBhvr>
                                    </p:animEffect>
                                    <p:anim calcmode="lin" valueType="num">
                                      <p:cBhvr>
                                        <p:cTn id="6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4" dur="26">
                                          <p:stCondLst>
                                            <p:cond delay="650"/>
                                          </p:stCondLst>
                                        </p:cTn>
                                        <p:tgtEl>
                                          <p:spTgt spid="14"/>
                                        </p:tgtEl>
                                      </p:cBhvr>
                                      <p:to x="100000" y="60000"/>
                                    </p:animScale>
                                    <p:animScale>
                                      <p:cBhvr>
                                        <p:cTn id="75" dur="166" decel="50000">
                                          <p:stCondLst>
                                            <p:cond delay="676"/>
                                          </p:stCondLst>
                                        </p:cTn>
                                        <p:tgtEl>
                                          <p:spTgt spid="14"/>
                                        </p:tgtEl>
                                      </p:cBhvr>
                                      <p:to x="100000" y="100000"/>
                                    </p:animScale>
                                    <p:animScale>
                                      <p:cBhvr>
                                        <p:cTn id="76" dur="26">
                                          <p:stCondLst>
                                            <p:cond delay="1312"/>
                                          </p:stCondLst>
                                        </p:cTn>
                                        <p:tgtEl>
                                          <p:spTgt spid="14"/>
                                        </p:tgtEl>
                                      </p:cBhvr>
                                      <p:to x="100000" y="80000"/>
                                    </p:animScale>
                                    <p:animScale>
                                      <p:cBhvr>
                                        <p:cTn id="77" dur="166" decel="50000">
                                          <p:stCondLst>
                                            <p:cond delay="1338"/>
                                          </p:stCondLst>
                                        </p:cTn>
                                        <p:tgtEl>
                                          <p:spTgt spid="14"/>
                                        </p:tgtEl>
                                      </p:cBhvr>
                                      <p:to x="100000" y="100000"/>
                                    </p:animScale>
                                    <p:animScale>
                                      <p:cBhvr>
                                        <p:cTn id="78" dur="26">
                                          <p:stCondLst>
                                            <p:cond delay="1642"/>
                                          </p:stCondLst>
                                        </p:cTn>
                                        <p:tgtEl>
                                          <p:spTgt spid="14"/>
                                        </p:tgtEl>
                                      </p:cBhvr>
                                      <p:to x="100000" y="90000"/>
                                    </p:animScale>
                                    <p:animScale>
                                      <p:cBhvr>
                                        <p:cTn id="79" dur="166" decel="50000">
                                          <p:stCondLst>
                                            <p:cond delay="1668"/>
                                          </p:stCondLst>
                                        </p:cTn>
                                        <p:tgtEl>
                                          <p:spTgt spid="14"/>
                                        </p:tgtEl>
                                      </p:cBhvr>
                                      <p:to x="100000" y="100000"/>
                                    </p:animScale>
                                    <p:animScale>
                                      <p:cBhvr>
                                        <p:cTn id="80" dur="26">
                                          <p:stCondLst>
                                            <p:cond delay="1808"/>
                                          </p:stCondLst>
                                        </p:cTn>
                                        <p:tgtEl>
                                          <p:spTgt spid="14"/>
                                        </p:tgtEl>
                                      </p:cBhvr>
                                      <p:to x="100000" y="95000"/>
                                    </p:animScale>
                                    <p:animScale>
                                      <p:cBhvr>
                                        <p:cTn id="81" dur="166" decel="50000">
                                          <p:stCondLst>
                                            <p:cond delay="1834"/>
                                          </p:stCondLst>
                                        </p:cTn>
                                        <p:tgtEl>
                                          <p:spTgt spid="14"/>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235E5DB-CFB3-51E3-9F6F-8841809B3D9A}"/>
              </a:ext>
            </a:extLst>
          </p:cNvPr>
          <p:cNvSpPr/>
          <p:nvPr/>
        </p:nvSpPr>
        <p:spPr>
          <a:xfrm>
            <a:off x="0" y="1605452"/>
            <a:ext cx="12192000" cy="5298268"/>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B156B8E1-B589-777C-8EFF-FA472220B523}"/>
              </a:ext>
            </a:extLst>
          </p:cNvPr>
          <p:cNvSpPr txBox="1"/>
          <p:nvPr/>
        </p:nvSpPr>
        <p:spPr>
          <a:xfrm>
            <a:off x="1697734" y="107954"/>
            <a:ext cx="8796531" cy="707886"/>
          </a:xfrm>
          <a:prstGeom prst="rect">
            <a:avLst/>
          </a:prstGeom>
          <a:noFill/>
        </p:spPr>
        <p:txBody>
          <a:bodyPr wrap="square">
            <a:spAutoFit/>
          </a:bodyPr>
          <a:lstStyle/>
          <a:p>
            <a:pPr algn="ctr"/>
            <a:r>
              <a:rPr lang="it-IT" sz="4000" dirty="0">
                <a:latin typeface="Montserrat Black" pitchFamily="2" charset="0"/>
              </a:rPr>
              <a:t>Retrospettiva</a:t>
            </a:r>
          </a:p>
        </p:txBody>
      </p:sp>
      <p:sp>
        <p:nvSpPr>
          <p:cNvPr id="3" name="CasellaDiTesto 2">
            <a:extLst>
              <a:ext uri="{FF2B5EF4-FFF2-40B4-BE49-F238E27FC236}">
                <a16:creationId xmlns:a16="http://schemas.microsoft.com/office/drawing/2014/main" id="{42A08DC1-2C21-D291-3121-C8754CA4ABF7}"/>
              </a:ext>
            </a:extLst>
          </p:cNvPr>
          <p:cNvSpPr txBox="1"/>
          <p:nvPr/>
        </p:nvSpPr>
        <p:spPr>
          <a:xfrm>
            <a:off x="829056" y="2161224"/>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Collaborazione</a:t>
            </a:r>
          </a:p>
          <a:p>
            <a:pPr algn="ctr"/>
            <a:endParaRPr lang="it-IT" sz="22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08C5CBEC-12CD-08CE-F00C-ADA3C8111981}"/>
              </a:ext>
            </a:extLst>
          </p:cNvPr>
          <p:cNvSpPr txBox="1"/>
          <p:nvPr/>
        </p:nvSpPr>
        <p:spPr>
          <a:xfrm>
            <a:off x="7156704" y="1999486"/>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Comunicazione</a:t>
            </a:r>
          </a:p>
          <a:p>
            <a:pPr algn="ctr"/>
            <a:endParaRPr lang="it-IT" sz="2200" dirty="0">
              <a:ln/>
              <a:solidFill>
                <a:schemeClr val="tx1">
                  <a:lumMod val="75000"/>
                  <a:lumOff val="25000"/>
                </a:schemeClr>
              </a:solidFill>
              <a:latin typeface="Montserrat" pitchFamily="2" charset="0"/>
            </a:endParaRPr>
          </a:p>
        </p:txBody>
      </p:sp>
      <p:sp>
        <p:nvSpPr>
          <p:cNvPr id="5" name="CasellaDiTesto 4">
            <a:extLst>
              <a:ext uri="{FF2B5EF4-FFF2-40B4-BE49-F238E27FC236}">
                <a16:creationId xmlns:a16="http://schemas.microsoft.com/office/drawing/2014/main" id="{FD219E8B-262D-3B46-D5F5-D65D38CD6EAA}"/>
              </a:ext>
            </a:extLst>
          </p:cNvPr>
          <p:cNvSpPr txBox="1"/>
          <p:nvPr/>
        </p:nvSpPr>
        <p:spPr>
          <a:xfrm>
            <a:off x="4200144" y="371560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Organizzazione</a:t>
            </a:r>
          </a:p>
          <a:p>
            <a:pPr algn="ctr"/>
            <a:endParaRPr lang="it-IT" sz="2200" dirty="0">
              <a:ln/>
              <a:solidFill>
                <a:schemeClr val="tx1">
                  <a:lumMod val="75000"/>
                  <a:lumOff val="25000"/>
                </a:schemeClr>
              </a:solidFill>
              <a:latin typeface="Montserrat" pitchFamily="2" charset="0"/>
            </a:endParaRPr>
          </a:p>
        </p:txBody>
      </p:sp>
      <p:sp>
        <p:nvSpPr>
          <p:cNvPr id="6" name="CasellaDiTesto 5">
            <a:extLst>
              <a:ext uri="{FF2B5EF4-FFF2-40B4-BE49-F238E27FC236}">
                <a16:creationId xmlns:a16="http://schemas.microsoft.com/office/drawing/2014/main" id="{18F1519D-C5E2-8967-E6AC-75099B618C88}"/>
              </a:ext>
            </a:extLst>
          </p:cNvPr>
          <p:cNvSpPr txBox="1"/>
          <p:nvPr/>
        </p:nvSpPr>
        <p:spPr>
          <a:xfrm>
            <a:off x="8305801" y="4322744"/>
            <a:ext cx="3267456" cy="769441"/>
          </a:xfrm>
          <a:prstGeom prst="rect">
            <a:avLst/>
          </a:prstGeom>
          <a:noFill/>
        </p:spPr>
        <p:txBody>
          <a:bodyPr wrap="square">
            <a:spAutoFit/>
          </a:bodyPr>
          <a:lstStyle/>
          <a:p>
            <a:pPr algn="ctr"/>
            <a:r>
              <a:rPr lang="it-IT" sz="2200" dirty="0" err="1">
                <a:ln/>
                <a:solidFill>
                  <a:schemeClr val="bg1"/>
                </a:solidFill>
                <a:latin typeface="Montserrat" pitchFamily="2" charset="0"/>
              </a:rPr>
              <a:t>Problem</a:t>
            </a:r>
            <a:r>
              <a:rPr lang="it-IT" sz="2200" dirty="0">
                <a:ln/>
                <a:solidFill>
                  <a:schemeClr val="bg1"/>
                </a:solidFill>
                <a:latin typeface="Montserrat" pitchFamily="2" charset="0"/>
              </a:rPr>
              <a:t> solving</a:t>
            </a:r>
          </a:p>
          <a:p>
            <a:pPr algn="ctr"/>
            <a:endParaRPr lang="it-IT" sz="2200" dirty="0">
              <a:ln/>
              <a:solidFill>
                <a:schemeClr val="tx1">
                  <a:lumMod val="75000"/>
                  <a:lumOff val="25000"/>
                </a:schemeClr>
              </a:solidFill>
              <a:latin typeface="Montserrat" pitchFamily="2" charset="0"/>
            </a:endParaRPr>
          </a:p>
        </p:txBody>
      </p:sp>
      <p:sp>
        <p:nvSpPr>
          <p:cNvPr id="7" name="CasellaDiTesto 6">
            <a:extLst>
              <a:ext uri="{FF2B5EF4-FFF2-40B4-BE49-F238E27FC236}">
                <a16:creationId xmlns:a16="http://schemas.microsoft.com/office/drawing/2014/main" id="{E375E677-0C41-363A-AFF6-FC9BD9B6AFDE}"/>
              </a:ext>
            </a:extLst>
          </p:cNvPr>
          <p:cNvSpPr txBox="1"/>
          <p:nvPr/>
        </p:nvSpPr>
        <p:spPr>
          <a:xfrm>
            <a:off x="1109472" y="4913547"/>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Rispetto</a:t>
            </a:r>
          </a:p>
          <a:p>
            <a:pPr algn="ctr"/>
            <a:endParaRPr lang="it-IT" sz="2200" dirty="0">
              <a:ln/>
              <a:solidFill>
                <a:schemeClr val="tx1">
                  <a:lumMod val="75000"/>
                  <a:lumOff val="25000"/>
                </a:schemeClr>
              </a:solidFill>
              <a:latin typeface="Montserrat" pitchFamily="2" charset="0"/>
            </a:endParaRPr>
          </a:p>
        </p:txBody>
      </p:sp>
      <p:sp>
        <p:nvSpPr>
          <p:cNvPr id="8" name="CasellaDiTesto 7">
            <a:extLst>
              <a:ext uri="{FF2B5EF4-FFF2-40B4-BE49-F238E27FC236}">
                <a16:creationId xmlns:a16="http://schemas.microsoft.com/office/drawing/2014/main" id="{564278AB-7073-B147-C716-2B49DB293FD1}"/>
              </a:ext>
            </a:extLst>
          </p:cNvPr>
          <p:cNvSpPr txBox="1"/>
          <p:nvPr/>
        </p:nvSpPr>
        <p:spPr>
          <a:xfrm>
            <a:off x="5425440" y="580094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Smart working</a:t>
            </a:r>
          </a:p>
          <a:p>
            <a:pPr algn="ctr"/>
            <a:endParaRPr lang="it-IT" sz="2200" dirty="0">
              <a:ln/>
              <a:solidFill>
                <a:schemeClr val="tx1">
                  <a:lumMod val="75000"/>
                  <a:lumOff val="25000"/>
                </a:schemeClr>
              </a:solidFill>
              <a:latin typeface="Montserrat" pitchFamily="2" charset="0"/>
            </a:endParaRPr>
          </a:p>
        </p:txBody>
      </p:sp>
      <p:pic>
        <p:nvPicPr>
          <p:cNvPr id="10" name="Immagine 9">
            <a:extLst>
              <a:ext uri="{FF2B5EF4-FFF2-40B4-BE49-F238E27FC236}">
                <a16:creationId xmlns:a16="http://schemas.microsoft.com/office/drawing/2014/main" id="{40A05298-AF95-A9BB-C7A4-628987952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334" y="727191"/>
            <a:ext cx="844467" cy="960695"/>
          </a:xfrm>
          <a:prstGeom prst="rect">
            <a:avLst/>
          </a:prstGeom>
        </p:spPr>
      </p:pic>
      <p:pic>
        <p:nvPicPr>
          <p:cNvPr id="11" name="Elemento grafico 10" descr="Albero caducifoglio contorno">
            <a:extLst>
              <a:ext uri="{FF2B5EF4-FFF2-40B4-BE49-F238E27FC236}">
                <a16:creationId xmlns:a16="http://schemas.microsoft.com/office/drawing/2014/main" id="{E191D83C-FEBA-AD84-AD6E-F39195DCB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42" y="727191"/>
            <a:ext cx="843280" cy="960695"/>
          </a:xfrm>
          <a:prstGeom prst="rect">
            <a:avLst/>
          </a:prstGeom>
        </p:spPr>
      </p:pic>
      <p:pic>
        <p:nvPicPr>
          <p:cNvPr id="12" name="Elemento grafico 11" descr="Albero caducifoglio contorno">
            <a:extLst>
              <a:ext uri="{FF2B5EF4-FFF2-40B4-BE49-F238E27FC236}">
                <a16:creationId xmlns:a16="http://schemas.microsoft.com/office/drawing/2014/main" id="{4EDCB4D9-1FA5-E128-4836-B4343FC55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414" y="727191"/>
            <a:ext cx="818515" cy="960695"/>
          </a:xfrm>
          <a:prstGeom prst="rect">
            <a:avLst/>
          </a:prstGeom>
        </p:spPr>
      </p:pic>
      <p:pic>
        <p:nvPicPr>
          <p:cNvPr id="13" name="Immagine 12">
            <a:extLst>
              <a:ext uri="{FF2B5EF4-FFF2-40B4-BE49-F238E27FC236}">
                <a16:creationId xmlns:a16="http://schemas.microsoft.com/office/drawing/2014/main" id="{81A6974A-ADC4-1B55-3DB6-A9BDD78CE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764" y="727191"/>
            <a:ext cx="844467" cy="960695"/>
          </a:xfrm>
          <a:prstGeom prst="rect">
            <a:avLst/>
          </a:prstGeom>
        </p:spPr>
      </p:pic>
      <p:pic>
        <p:nvPicPr>
          <p:cNvPr id="14" name="Elemento grafico 13" descr="Albero caducifoglio contorno">
            <a:extLst>
              <a:ext uri="{FF2B5EF4-FFF2-40B4-BE49-F238E27FC236}">
                <a16:creationId xmlns:a16="http://schemas.microsoft.com/office/drawing/2014/main" id="{4D3D7561-C92C-1545-CC17-7829B185E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285972" y="727191"/>
            <a:ext cx="843280" cy="960695"/>
          </a:xfrm>
          <a:prstGeom prst="rect">
            <a:avLst/>
          </a:prstGeom>
        </p:spPr>
      </p:pic>
      <p:pic>
        <p:nvPicPr>
          <p:cNvPr id="15" name="Elemento grafico 14" descr="Albero caducifoglio contorno">
            <a:extLst>
              <a:ext uri="{FF2B5EF4-FFF2-40B4-BE49-F238E27FC236}">
                <a16:creationId xmlns:a16="http://schemas.microsoft.com/office/drawing/2014/main" id="{92A3FED7-ED8B-AD23-EF67-026A0B92B9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3844" y="727191"/>
            <a:ext cx="818515" cy="960695"/>
          </a:xfrm>
          <a:prstGeom prst="rect">
            <a:avLst/>
          </a:prstGeom>
        </p:spPr>
      </p:pic>
      <p:pic>
        <p:nvPicPr>
          <p:cNvPr id="16" name="Immagine 15">
            <a:extLst>
              <a:ext uri="{FF2B5EF4-FFF2-40B4-BE49-F238E27FC236}">
                <a16:creationId xmlns:a16="http://schemas.microsoft.com/office/drawing/2014/main" id="{3CCA0871-B648-AB5C-2D70-DC752EFB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483" y="727191"/>
            <a:ext cx="844467" cy="960695"/>
          </a:xfrm>
          <a:prstGeom prst="rect">
            <a:avLst/>
          </a:prstGeom>
        </p:spPr>
      </p:pic>
      <p:pic>
        <p:nvPicPr>
          <p:cNvPr id="17" name="Elemento grafico 16" descr="Albero caducifoglio contorno">
            <a:extLst>
              <a:ext uri="{FF2B5EF4-FFF2-40B4-BE49-F238E27FC236}">
                <a16:creationId xmlns:a16="http://schemas.microsoft.com/office/drawing/2014/main" id="{A91A7138-6F24-2F4A-2ECD-D9E6D37FF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60691" y="727191"/>
            <a:ext cx="843280" cy="960695"/>
          </a:xfrm>
          <a:prstGeom prst="rect">
            <a:avLst/>
          </a:prstGeom>
        </p:spPr>
      </p:pic>
      <p:pic>
        <p:nvPicPr>
          <p:cNvPr id="18" name="Elemento grafico 17" descr="Albero caducifoglio contorno">
            <a:extLst>
              <a:ext uri="{FF2B5EF4-FFF2-40B4-BE49-F238E27FC236}">
                <a16:creationId xmlns:a16="http://schemas.microsoft.com/office/drawing/2014/main" id="{840D58D2-791F-5539-8B7B-34F1FC6735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8563" y="727191"/>
            <a:ext cx="818515" cy="960695"/>
          </a:xfrm>
          <a:prstGeom prst="rect">
            <a:avLst/>
          </a:prstGeom>
        </p:spPr>
      </p:pic>
      <p:pic>
        <p:nvPicPr>
          <p:cNvPr id="19" name="Immagine 18">
            <a:extLst>
              <a:ext uri="{FF2B5EF4-FFF2-40B4-BE49-F238E27FC236}">
                <a16:creationId xmlns:a16="http://schemas.microsoft.com/office/drawing/2014/main" id="{736E729C-D9F4-81F3-AFE8-17E7C8095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89" y="721197"/>
            <a:ext cx="844467" cy="960695"/>
          </a:xfrm>
          <a:prstGeom prst="rect">
            <a:avLst/>
          </a:prstGeom>
        </p:spPr>
      </p:pic>
      <p:pic>
        <p:nvPicPr>
          <p:cNvPr id="20" name="Elemento grafico 19" descr="Albero caducifoglio contorno">
            <a:extLst>
              <a:ext uri="{FF2B5EF4-FFF2-40B4-BE49-F238E27FC236}">
                <a16:creationId xmlns:a16="http://schemas.microsoft.com/office/drawing/2014/main" id="{8F082A4D-DA80-34AA-8A66-9B2F803B6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3897" y="721197"/>
            <a:ext cx="843280" cy="960695"/>
          </a:xfrm>
          <a:prstGeom prst="rect">
            <a:avLst/>
          </a:prstGeom>
        </p:spPr>
      </p:pic>
      <p:pic>
        <p:nvPicPr>
          <p:cNvPr id="21" name="Elemento grafico 20" descr="Albero caducifoglio contorno">
            <a:extLst>
              <a:ext uri="{FF2B5EF4-FFF2-40B4-BE49-F238E27FC236}">
                <a16:creationId xmlns:a16="http://schemas.microsoft.com/office/drawing/2014/main" id="{B6D05938-C54E-1D17-2854-B63EF8DCD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1769" y="721197"/>
            <a:ext cx="818515" cy="960695"/>
          </a:xfrm>
          <a:prstGeom prst="rect">
            <a:avLst/>
          </a:prstGeom>
        </p:spPr>
      </p:pic>
      <p:pic>
        <p:nvPicPr>
          <p:cNvPr id="22" name="Immagine 21">
            <a:extLst>
              <a:ext uri="{FF2B5EF4-FFF2-40B4-BE49-F238E27FC236}">
                <a16:creationId xmlns:a16="http://schemas.microsoft.com/office/drawing/2014/main" id="{7B29B584-F1FA-77FB-C0F7-082E14D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340" y="721197"/>
            <a:ext cx="844467" cy="960695"/>
          </a:xfrm>
          <a:prstGeom prst="rect">
            <a:avLst/>
          </a:prstGeom>
        </p:spPr>
      </p:pic>
      <p:pic>
        <p:nvPicPr>
          <p:cNvPr id="23" name="Elemento grafico 22" descr="Albero caducifoglio contorno">
            <a:extLst>
              <a:ext uri="{FF2B5EF4-FFF2-40B4-BE49-F238E27FC236}">
                <a16:creationId xmlns:a16="http://schemas.microsoft.com/office/drawing/2014/main" id="{7498E7CB-5575-D145-F032-F8E6120BA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069548" y="721197"/>
            <a:ext cx="843280" cy="960695"/>
          </a:xfrm>
          <a:prstGeom prst="rect">
            <a:avLst/>
          </a:prstGeom>
        </p:spPr>
      </p:pic>
      <p:pic>
        <p:nvPicPr>
          <p:cNvPr id="24" name="Elemento grafico 23" descr="Albero caducifoglio contorno">
            <a:extLst>
              <a:ext uri="{FF2B5EF4-FFF2-40B4-BE49-F238E27FC236}">
                <a16:creationId xmlns:a16="http://schemas.microsoft.com/office/drawing/2014/main" id="{86030618-AA7F-3245-3C05-F408E55FA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7420" y="721197"/>
            <a:ext cx="818515" cy="960695"/>
          </a:xfrm>
          <a:prstGeom prst="rect">
            <a:avLst/>
          </a:prstGeom>
        </p:spPr>
      </p:pic>
      <p:pic>
        <p:nvPicPr>
          <p:cNvPr id="26" name="Elemento grafico 25" descr="Albero caducifoglio contorno">
            <a:extLst>
              <a:ext uri="{FF2B5EF4-FFF2-40B4-BE49-F238E27FC236}">
                <a16:creationId xmlns:a16="http://schemas.microsoft.com/office/drawing/2014/main" id="{3465BD3A-CCF5-7889-C4D8-3F6269E2B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13945" y="721197"/>
            <a:ext cx="843280" cy="960695"/>
          </a:xfrm>
          <a:prstGeom prst="rect">
            <a:avLst/>
          </a:prstGeom>
        </p:spPr>
      </p:pic>
    </p:spTree>
    <p:extLst>
      <p:ext uri="{BB962C8B-B14F-4D97-AF65-F5344CB8AC3E}">
        <p14:creationId xmlns:p14="http://schemas.microsoft.com/office/powerpoint/2010/main" val="387879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strVal val="#ppt_w*0.70"/>
                                          </p:val>
                                        </p:tav>
                                        <p:tav tm="100000">
                                          <p:val>
                                            <p:strVal val="#ppt_w"/>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strVal val="#ppt_w*0.70"/>
                                          </p:val>
                                        </p:tav>
                                        <p:tav tm="100000">
                                          <p:val>
                                            <p:strVal val="#ppt_w"/>
                                          </p:val>
                                        </p:tav>
                                      </p:tavLst>
                                    </p:anim>
                                    <p:anim calcmode="lin" valueType="num">
                                      <p:cBhvr>
                                        <p:cTn id="48" dur="1000" fill="hold"/>
                                        <p:tgtEl>
                                          <p:spTgt spid="8"/>
                                        </p:tgtEl>
                                        <p:attrNameLst>
                                          <p:attrName>ppt_h</p:attrName>
                                        </p:attrNameLst>
                                      </p:cBhvr>
                                      <p:tavLst>
                                        <p:tav tm="0">
                                          <p:val>
                                            <p:strVal val="#ppt_h"/>
                                          </p:val>
                                        </p:tav>
                                        <p:tav tm="100000">
                                          <p:val>
                                            <p:strVal val="#ppt_h"/>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E42141AC-1BAC-CD6A-B9DF-F8CE851A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asellaDiTesto 1">
            <a:extLst>
              <a:ext uri="{FF2B5EF4-FFF2-40B4-BE49-F238E27FC236}">
                <a16:creationId xmlns:a16="http://schemas.microsoft.com/office/drawing/2014/main" id="{29CFA487-DA24-6263-C256-8AAAE5586C2B}"/>
              </a:ext>
            </a:extLst>
          </p:cNvPr>
          <p:cNvSpPr txBox="1"/>
          <p:nvPr/>
        </p:nvSpPr>
        <p:spPr>
          <a:xfrm>
            <a:off x="2438400" y="3200400"/>
            <a:ext cx="7315200" cy="1200329"/>
          </a:xfrm>
          <a:prstGeom prst="rect">
            <a:avLst/>
          </a:prstGeom>
          <a:noFill/>
        </p:spPr>
        <p:txBody>
          <a:bodyPr wrap="square">
            <a:spAutoFit/>
          </a:bodyPr>
          <a:lstStyle/>
          <a:p>
            <a:pPr algn="ctr"/>
            <a:r>
              <a:rPr lang="it-IT" sz="2400" dirty="0">
                <a:latin typeface="Montserrat" pitchFamily="2" charset="0"/>
              </a:rPr>
              <a:t>«Dovendo il sistema gestire dati sensibili, si preferisce garantire un maggior controllo di input e consistenza a scapito della latenza.»</a:t>
            </a:r>
            <a:endParaRPr lang="it-IT" sz="24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98D1C2CA-B566-52DD-BA55-1D024185E57D}"/>
              </a:ext>
            </a:extLst>
          </p:cNvPr>
          <p:cNvSpPr txBox="1"/>
          <p:nvPr/>
        </p:nvSpPr>
        <p:spPr>
          <a:xfrm>
            <a:off x="1697734" y="2372102"/>
            <a:ext cx="8796531" cy="1138773"/>
          </a:xfrm>
          <a:prstGeom prst="rect">
            <a:avLst/>
          </a:prstGeom>
          <a:noFill/>
        </p:spPr>
        <p:txBody>
          <a:bodyPr wrap="square">
            <a:spAutoFit/>
          </a:bodyPr>
          <a:lstStyle/>
          <a:p>
            <a:pPr algn="ctr"/>
            <a:r>
              <a:rPr lang="it-IT" sz="4000" dirty="0">
                <a:latin typeface="Montserrat Black" pitchFamily="2" charset="0"/>
              </a:rPr>
              <a:t>Prestazioni vs Affidabilità</a:t>
            </a:r>
          </a:p>
          <a:p>
            <a:pPr algn="ctr"/>
            <a:endParaRPr lang="it-IT" sz="2800" dirty="0">
              <a:latin typeface="Montserrat Black" pitchFamily="2" charset="0"/>
            </a:endParaRPr>
          </a:p>
        </p:txBody>
      </p:sp>
    </p:spTree>
    <p:extLst>
      <p:ext uri="{BB962C8B-B14F-4D97-AF65-F5344CB8AC3E}">
        <p14:creationId xmlns:p14="http://schemas.microsoft.com/office/powerpoint/2010/main" val="16184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F68191B9-D3DE-DAA8-0DAC-F44D73FE9F2B}"/>
              </a:ext>
            </a:extLst>
          </p:cNvPr>
          <p:cNvSpPr/>
          <p:nvPr/>
        </p:nvSpPr>
        <p:spPr>
          <a:xfrm>
            <a:off x="0" y="1307592"/>
            <a:ext cx="12192000" cy="5550407"/>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73D807C9-4BE6-D9D9-3CC7-6DA07344D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37" y="2014893"/>
            <a:ext cx="11149522" cy="3965283"/>
          </a:xfrm>
          <a:prstGeom prst="rect">
            <a:avLst/>
          </a:prstGeom>
        </p:spPr>
      </p:pic>
      <p:sp>
        <p:nvSpPr>
          <p:cNvPr id="4" name="CasellaDiTesto 3">
            <a:extLst>
              <a:ext uri="{FF2B5EF4-FFF2-40B4-BE49-F238E27FC236}">
                <a16:creationId xmlns:a16="http://schemas.microsoft.com/office/drawing/2014/main" id="{7EC2CD47-2216-4DC6-57BD-97F670F7264B}"/>
              </a:ext>
            </a:extLst>
          </p:cNvPr>
          <p:cNvSpPr txBox="1"/>
          <p:nvPr/>
        </p:nvSpPr>
        <p:spPr>
          <a:xfrm>
            <a:off x="1697732" y="0"/>
            <a:ext cx="8796531" cy="707886"/>
          </a:xfrm>
          <a:prstGeom prst="rect">
            <a:avLst/>
          </a:prstGeom>
          <a:noFill/>
        </p:spPr>
        <p:txBody>
          <a:bodyPr wrap="square">
            <a:spAutoFit/>
          </a:bodyPr>
          <a:lstStyle/>
          <a:p>
            <a:pPr algn="ctr"/>
            <a:r>
              <a:rPr lang="it-IT" sz="4000" dirty="0">
                <a:latin typeface="Montserrat Black" pitchFamily="2" charset="0"/>
              </a:rPr>
              <a:t>Diagramma architetturale</a:t>
            </a:r>
          </a:p>
        </p:txBody>
      </p:sp>
      <p:pic>
        <p:nvPicPr>
          <p:cNvPr id="8" name="Immagine 7">
            <a:extLst>
              <a:ext uri="{FF2B5EF4-FFF2-40B4-BE49-F238E27FC236}">
                <a16:creationId xmlns:a16="http://schemas.microsoft.com/office/drawing/2014/main" id="{47D4C7AC-4536-16C1-6B3F-EB8B4035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980" y="612648"/>
            <a:ext cx="716271" cy="802539"/>
          </a:xfrm>
          <a:prstGeom prst="rect">
            <a:avLst/>
          </a:prstGeom>
        </p:spPr>
      </p:pic>
      <p:pic>
        <p:nvPicPr>
          <p:cNvPr id="9" name="Elemento grafico 8" descr="Albero caducifoglio contorno">
            <a:extLst>
              <a:ext uri="{FF2B5EF4-FFF2-40B4-BE49-F238E27FC236}">
                <a16:creationId xmlns:a16="http://schemas.microsoft.com/office/drawing/2014/main" id="{AD2E46AB-E24F-FC19-823A-8B8D6CEE0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008" y="612648"/>
            <a:ext cx="715264" cy="802539"/>
          </a:xfrm>
          <a:prstGeom prst="rect">
            <a:avLst/>
          </a:prstGeom>
        </p:spPr>
      </p:pic>
      <p:pic>
        <p:nvPicPr>
          <p:cNvPr id="10" name="Elemento grafico 9" descr="Albero caducifoglio contorno">
            <a:extLst>
              <a:ext uri="{FF2B5EF4-FFF2-40B4-BE49-F238E27FC236}">
                <a16:creationId xmlns:a16="http://schemas.microsoft.com/office/drawing/2014/main" id="{BE9F8934-6575-9FC2-8C8B-53D1FA6BD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20" y="612648"/>
            <a:ext cx="694259" cy="802539"/>
          </a:xfrm>
          <a:prstGeom prst="rect">
            <a:avLst/>
          </a:prstGeom>
        </p:spPr>
      </p:pic>
      <p:pic>
        <p:nvPicPr>
          <p:cNvPr id="11" name="Immagine 10">
            <a:extLst>
              <a:ext uri="{FF2B5EF4-FFF2-40B4-BE49-F238E27FC236}">
                <a16:creationId xmlns:a16="http://schemas.microsoft.com/office/drawing/2014/main" id="{9BCA0E3E-1FBE-6EFA-203B-BA747517F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10" y="612648"/>
            <a:ext cx="716271" cy="802539"/>
          </a:xfrm>
          <a:prstGeom prst="rect">
            <a:avLst/>
          </a:prstGeom>
        </p:spPr>
      </p:pic>
      <p:pic>
        <p:nvPicPr>
          <p:cNvPr id="12" name="Elemento grafico 11" descr="Albero caducifoglio contorno">
            <a:extLst>
              <a:ext uri="{FF2B5EF4-FFF2-40B4-BE49-F238E27FC236}">
                <a16:creationId xmlns:a16="http://schemas.microsoft.com/office/drawing/2014/main" id="{1593C561-6F50-07CC-068D-F63043445F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345438" y="612648"/>
            <a:ext cx="715264" cy="802539"/>
          </a:xfrm>
          <a:prstGeom prst="rect">
            <a:avLst/>
          </a:prstGeom>
        </p:spPr>
      </p:pic>
      <p:pic>
        <p:nvPicPr>
          <p:cNvPr id="13" name="Elemento grafico 12" descr="Albero caducifoglio contorno">
            <a:extLst>
              <a:ext uri="{FF2B5EF4-FFF2-40B4-BE49-F238E27FC236}">
                <a16:creationId xmlns:a16="http://schemas.microsoft.com/office/drawing/2014/main" id="{F42E53D5-A2D4-1CE9-FC21-75B2AEAB4A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550" y="612648"/>
            <a:ext cx="694259" cy="802539"/>
          </a:xfrm>
          <a:prstGeom prst="rect">
            <a:avLst/>
          </a:prstGeom>
        </p:spPr>
      </p:pic>
      <p:pic>
        <p:nvPicPr>
          <p:cNvPr id="14" name="Immagine 13">
            <a:extLst>
              <a:ext uri="{FF2B5EF4-FFF2-40B4-BE49-F238E27FC236}">
                <a16:creationId xmlns:a16="http://schemas.microsoft.com/office/drawing/2014/main" id="{9FA8B1F6-98CD-40C6-B25C-0D7272D9C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129" y="612648"/>
            <a:ext cx="716271" cy="802539"/>
          </a:xfrm>
          <a:prstGeom prst="rect">
            <a:avLst/>
          </a:prstGeom>
        </p:spPr>
      </p:pic>
      <p:pic>
        <p:nvPicPr>
          <p:cNvPr id="15" name="Elemento grafico 14" descr="Albero caducifoglio contorno">
            <a:extLst>
              <a:ext uri="{FF2B5EF4-FFF2-40B4-BE49-F238E27FC236}">
                <a16:creationId xmlns:a16="http://schemas.microsoft.com/office/drawing/2014/main" id="{B529B621-C1CB-F549-6334-E1A864CB1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620157" y="612648"/>
            <a:ext cx="715264" cy="802539"/>
          </a:xfrm>
          <a:prstGeom prst="rect">
            <a:avLst/>
          </a:prstGeom>
        </p:spPr>
      </p:pic>
      <p:pic>
        <p:nvPicPr>
          <p:cNvPr id="16" name="Elemento grafico 15" descr="Albero caducifoglio contorno">
            <a:extLst>
              <a:ext uri="{FF2B5EF4-FFF2-40B4-BE49-F238E27FC236}">
                <a16:creationId xmlns:a16="http://schemas.microsoft.com/office/drawing/2014/main" id="{0438B5E8-F655-8EB0-586B-2639CDE89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4269" y="612648"/>
            <a:ext cx="694259" cy="802539"/>
          </a:xfrm>
          <a:prstGeom prst="rect">
            <a:avLst/>
          </a:prstGeom>
        </p:spPr>
      </p:pic>
      <p:pic>
        <p:nvPicPr>
          <p:cNvPr id="17" name="Immagine 16">
            <a:extLst>
              <a:ext uri="{FF2B5EF4-FFF2-40B4-BE49-F238E27FC236}">
                <a16:creationId xmlns:a16="http://schemas.microsoft.com/office/drawing/2014/main" id="{51FF2A0F-6BC9-DCFE-CA1A-C6A054D2D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335" y="606654"/>
            <a:ext cx="716271" cy="802539"/>
          </a:xfrm>
          <a:prstGeom prst="rect">
            <a:avLst/>
          </a:prstGeom>
        </p:spPr>
      </p:pic>
      <p:pic>
        <p:nvPicPr>
          <p:cNvPr id="18" name="Elemento grafico 17" descr="Albero caducifoglio contorno">
            <a:extLst>
              <a:ext uri="{FF2B5EF4-FFF2-40B4-BE49-F238E27FC236}">
                <a16:creationId xmlns:a16="http://schemas.microsoft.com/office/drawing/2014/main" id="{9F13326C-1EF6-2088-546B-0C79CAA62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73363" y="606654"/>
            <a:ext cx="715264" cy="802539"/>
          </a:xfrm>
          <a:prstGeom prst="rect">
            <a:avLst/>
          </a:prstGeom>
        </p:spPr>
      </p:pic>
      <p:pic>
        <p:nvPicPr>
          <p:cNvPr id="19" name="Elemento grafico 18" descr="Albero caducifoglio contorno">
            <a:extLst>
              <a:ext uri="{FF2B5EF4-FFF2-40B4-BE49-F238E27FC236}">
                <a16:creationId xmlns:a16="http://schemas.microsoft.com/office/drawing/2014/main" id="{B8C0929C-BAC0-99D7-0FA4-2A6B5AD1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7475" y="606654"/>
            <a:ext cx="694259" cy="802539"/>
          </a:xfrm>
          <a:prstGeom prst="rect">
            <a:avLst/>
          </a:prstGeom>
        </p:spPr>
      </p:pic>
      <p:pic>
        <p:nvPicPr>
          <p:cNvPr id="20" name="Immagine 19">
            <a:extLst>
              <a:ext uri="{FF2B5EF4-FFF2-40B4-BE49-F238E27FC236}">
                <a16:creationId xmlns:a16="http://schemas.microsoft.com/office/drawing/2014/main" id="{A188D154-8908-0D5E-E3D3-5A89BA046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986" y="606654"/>
            <a:ext cx="716271" cy="802539"/>
          </a:xfrm>
          <a:prstGeom prst="rect">
            <a:avLst/>
          </a:prstGeom>
        </p:spPr>
      </p:pic>
      <p:pic>
        <p:nvPicPr>
          <p:cNvPr id="21" name="Elemento grafico 20" descr="Albero caducifoglio contorno">
            <a:extLst>
              <a:ext uri="{FF2B5EF4-FFF2-40B4-BE49-F238E27FC236}">
                <a16:creationId xmlns:a16="http://schemas.microsoft.com/office/drawing/2014/main" id="{0F25537A-F9BA-0084-3E02-AA200A4B5C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29014" y="606654"/>
            <a:ext cx="715264" cy="802539"/>
          </a:xfrm>
          <a:prstGeom prst="rect">
            <a:avLst/>
          </a:prstGeom>
        </p:spPr>
      </p:pic>
      <p:pic>
        <p:nvPicPr>
          <p:cNvPr id="22" name="Elemento grafico 21" descr="Albero caducifoglio contorno">
            <a:extLst>
              <a:ext uri="{FF2B5EF4-FFF2-40B4-BE49-F238E27FC236}">
                <a16:creationId xmlns:a16="http://schemas.microsoft.com/office/drawing/2014/main" id="{1C18FCAB-691B-27BE-DA4B-1E1C42F6B7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3126" y="606654"/>
            <a:ext cx="694259" cy="802539"/>
          </a:xfrm>
          <a:prstGeom prst="rect">
            <a:avLst/>
          </a:prstGeom>
        </p:spPr>
      </p:pic>
      <p:pic>
        <p:nvPicPr>
          <p:cNvPr id="23" name="Elemento grafico 22" descr="Albero caducifoglio contorno">
            <a:extLst>
              <a:ext uri="{FF2B5EF4-FFF2-40B4-BE49-F238E27FC236}">
                <a16:creationId xmlns:a16="http://schemas.microsoft.com/office/drawing/2014/main" id="{347C4031-DD3E-D80B-62B8-89FAC2CA21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73411" y="606654"/>
            <a:ext cx="715264" cy="802539"/>
          </a:xfrm>
          <a:prstGeom prst="rect">
            <a:avLst/>
          </a:prstGeom>
        </p:spPr>
      </p:pic>
    </p:spTree>
    <p:extLst>
      <p:ext uri="{BB962C8B-B14F-4D97-AF65-F5344CB8AC3E}">
        <p14:creationId xmlns:p14="http://schemas.microsoft.com/office/powerpoint/2010/main" val="318330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chemeClr val="bg1"/>
                </a:solidFill>
                <a:latin typeface="Montserrat Black" pitchFamily="2" charset="0"/>
              </a:rPr>
              <a:t>A cosa serve?</a:t>
            </a:r>
          </a:p>
        </p:txBody>
      </p:sp>
    </p:spTree>
    <p:extLst>
      <p:ext uri="{BB962C8B-B14F-4D97-AF65-F5344CB8AC3E}">
        <p14:creationId xmlns:p14="http://schemas.microsoft.com/office/powerpoint/2010/main" val="66799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dirty="0"/>
          </a:p>
          <a:p>
            <a:endParaRPr lang="it-IT" dirty="0"/>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Sistema corrente</a:t>
            </a:r>
            <a:endParaRPr lang="it-IT" sz="2800" dirty="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16115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dirty="0">
                <a:ln/>
                <a:solidFill>
                  <a:schemeClr val="bg1"/>
                </a:solidFill>
                <a:latin typeface="Montserrat Black" pitchFamily="2" charset="0"/>
              </a:rPr>
              <a:t>Cosa proponiamo?</a:t>
            </a:r>
          </a:p>
        </p:txBody>
      </p:sp>
    </p:spTree>
    <p:extLst>
      <p:ext uri="{BB962C8B-B14F-4D97-AF65-F5344CB8AC3E}">
        <p14:creationId xmlns:p14="http://schemas.microsoft.com/office/powerpoint/2010/main" val="34567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Requisito funzionale</a:t>
            </a:r>
            <a:endParaRPr lang="it-IT" sz="3200" dirty="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4328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Use Case Diagram</a:t>
            </a:r>
            <a:endParaRPr lang="it-IT" sz="3200" dirty="0">
              <a:latin typeface="Montserrat Black" pitchFamily="2" charset="0"/>
            </a:endParaRPr>
          </a:p>
        </p:txBody>
      </p:sp>
    </p:spTree>
    <p:extLst>
      <p:ext uri="{BB962C8B-B14F-4D97-AF65-F5344CB8AC3E}">
        <p14:creationId xmlns:p14="http://schemas.microsoft.com/office/powerpoint/2010/main" val="6585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Scenario</a:t>
            </a:r>
            <a:endParaRPr lang="it-IT" sz="2800" dirty="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1537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Caso d’uso</a:t>
            </a:r>
            <a:endParaRPr lang="it-IT" sz="3200" dirty="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dirty="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131758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516</Words>
  <Application>Microsoft Office PowerPoint</Application>
  <PresentationFormat>Widescreen</PresentationFormat>
  <Paragraphs>80</Paragraphs>
  <Slides>25</Slides>
  <Notes>18</Notes>
  <HiddenSlides>0</HiddenSlides>
  <MMClips>0</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1</vt:i4>
      </vt:variant>
      <vt:variant>
        <vt:lpstr>Titoli diapositive</vt:lpstr>
      </vt:variant>
      <vt:variant>
        <vt:i4>25</vt:i4>
      </vt:variant>
    </vt:vector>
  </HeadingPairs>
  <TitlesOfParts>
    <vt:vector size="33" baseType="lpstr">
      <vt:lpstr>Arial</vt:lpstr>
      <vt:lpstr>Calibri</vt:lpstr>
      <vt:lpstr>Calibri Light</vt:lpstr>
      <vt:lpstr>Montserrat</vt:lpstr>
      <vt:lpstr>Montserrat Black</vt:lpstr>
      <vt:lpstr>Montserrat Medium</vt:lpstr>
      <vt:lpstr>Tema di Office</vt:lpstr>
      <vt:lpstr>Worksheet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lastModifiedBy>MICHELA FAELLA</cp:lastModifiedBy>
  <cp:revision>8</cp:revision>
  <dcterms:created xsi:type="dcterms:W3CDTF">2022-12-19T12:45:14Z</dcterms:created>
  <dcterms:modified xsi:type="dcterms:W3CDTF">2022-12-20T17:29:06Z</dcterms:modified>
</cp:coreProperties>
</file>